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64" r:id="rId3"/>
    <p:sldId id="466" r:id="rId4"/>
    <p:sldId id="446" r:id="rId5"/>
    <p:sldId id="463" r:id="rId6"/>
    <p:sldId id="445" r:id="rId7"/>
    <p:sldId id="447" r:id="rId8"/>
    <p:sldId id="451" r:id="rId9"/>
    <p:sldId id="452" r:id="rId10"/>
    <p:sldId id="453" r:id="rId11"/>
    <p:sldId id="375" r:id="rId12"/>
    <p:sldId id="457" r:id="rId13"/>
    <p:sldId id="458" r:id="rId14"/>
    <p:sldId id="459" r:id="rId15"/>
    <p:sldId id="460" r:id="rId16"/>
    <p:sldId id="461" r:id="rId17"/>
    <p:sldId id="455" r:id="rId18"/>
    <p:sldId id="444" r:id="rId19"/>
    <p:sldId id="465" r:id="rId20"/>
    <p:sldId id="439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egmann" initials="ESt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73BB"/>
    <a:srgbClr val="159B3D"/>
    <a:srgbClr val="79B82C"/>
    <a:srgbClr val="42C0F0"/>
    <a:srgbClr val="003D7C"/>
    <a:srgbClr val="106840"/>
    <a:srgbClr val="FDCE02"/>
    <a:srgbClr val="5F5B5C"/>
    <a:srgbClr val="AEC90A"/>
    <a:srgbClr val="2492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9644" autoAdjust="0"/>
  </p:normalViewPr>
  <p:slideViewPr>
    <p:cSldViewPr snapToGrid="0" showGuides="1">
      <p:cViewPr>
        <p:scale>
          <a:sx n="100" d="100"/>
          <a:sy n="100" d="100"/>
        </p:scale>
        <p:origin x="-725" y="82"/>
      </p:cViewPr>
      <p:guideLst>
        <p:guide orient="horz" pos="1130"/>
        <p:guide pos="319"/>
      </p:guideLst>
    </p:cSldViewPr>
  </p:slideViewPr>
  <p:outlineViewPr>
    <p:cViewPr>
      <p:scale>
        <a:sx n="33" d="100"/>
        <a:sy n="33" d="100"/>
      </p:scale>
      <p:origin x="0" y="193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5707"/>
    </p:cViewPr>
  </p:sorterViewPr>
  <p:notesViewPr>
    <p:cSldViewPr snapToGrid="0"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C2B6-CFB9-4408-91D8-C6586DE0277B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3A88F-2ABA-49C5-999E-C76590F98C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01564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2AE4F-9A25-4483-89EB-DA48D5F2356B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A11C0-88B3-4D6E-8334-B8D37870AE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177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Powiązanie z kryterium jakości – odpowiedniość / </a:t>
            </a:r>
            <a:r>
              <a:rPr lang="pl-PL" b="1" dirty="0" err="1" smtClean="0"/>
              <a:t>adekwatnośc</a:t>
            </a:r>
            <a:r>
              <a:rPr lang="pl-PL" b="1" dirty="0" smtClean="0"/>
              <a:t> / trafność </a:t>
            </a:r>
            <a:r>
              <a:rPr lang="pl-PL" dirty="0" smtClean="0"/>
              <a:t>– rodzaj produktu turystycznego – premia za tworzenie produktu turystycznego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9081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11C0-88B3-4D6E-8334-B8D37870AEF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99FA-030C-42C6-A745-C3B3FCB784AE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05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450F-E66E-451B-B0E6-49B7B525A55B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975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AF77-E950-4E6D-9DD7-A056364C6855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4490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6B3A-E950-4D5C-B76A-AE51B8E348DA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893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C8DC-56AD-4807-9C2B-4A868D699ED6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5538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2D22-5EB0-47D4-984A-F2D759C7DB2B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6647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55D9-2FD4-4A56-8532-19AB77114ADA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770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7358-50C7-4653-B5E9-5E4CBA1170E4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1305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74B6-2ADF-4805-9C93-B99EB36A1703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453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0C32-C00E-4BB9-89F8-169BD6B846EC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529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4608-D772-4E38-AE43-B222EFF2BAF5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8948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9DE9-F169-4A0E-A561-C1D1D424919D}" type="datetime1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A5AB-89E5-4A9E-8709-D3F973064A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3878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3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78"/>
          <a:stretch/>
        </p:blipFill>
        <p:spPr>
          <a:xfrm>
            <a:off x="180976" y="0"/>
            <a:ext cx="8963024" cy="6858000"/>
          </a:xfrm>
          <a:prstGeom prst="rect">
            <a:avLst/>
          </a:prstGeom>
        </p:spPr>
      </p:pic>
      <p:sp>
        <p:nvSpPr>
          <p:cNvPr id="17" name="pole tekstowe 16"/>
          <p:cNvSpPr txBox="1"/>
          <p:nvPr/>
        </p:nvSpPr>
        <p:spPr>
          <a:xfrm>
            <a:off x="505522" y="1191712"/>
            <a:ext cx="8245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Regionalny Program Operacyjny Województwa </a:t>
            </a:r>
          </a:p>
          <a:p>
            <a:pPr algn="ctr"/>
            <a:r>
              <a:rPr lang="pl-P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Zachodniopomorskiego 2014-2020</a:t>
            </a:r>
            <a:endParaRPr lang="pl-PL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645" y="187891"/>
            <a:ext cx="1939526" cy="83381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50231" y="2016691"/>
            <a:ext cx="77563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>
              <a:solidFill>
                <a:schemeClr val="bg1"/>
              </a:solidFill>
              <a:latin typeface="TitilliumText25L" pitchFamily="50" charset="-18"/>
            </a:endParaRP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 Priorytetowa 9 </a:t>
            </a:r>
          </a:p>
          <a:p>
            <a:r>
              <a:rPr lang="pl-PL" sz="2000" dirty="0" smtClean="0">
                <a:solidFill>
                  <a:srgbClr val="42C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publiczna</a:t>
            </a:r>
          </a:p>
          <a:p>
            <a:endParaRPr lang="pl-PL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9.3</a:t>
            </a:r>
          </a:p>
          <a:p>
            <a:r>
              <a:rPr lang="pl-PL" sz="2000" dirty="0" smtClean="0">
                <a:solidFill>
                  <a:srgbClr val="42C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Wspieranie rewitalizacji w sferze fizycznej, gospodarczej i społecznej ubogich społeczności i obszarów miejskich i wiejskich</a:t>
            </a:r>
          </a:p>
          <a:p>
            <a:endParaRPr lang="pl-PL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Nabór wniosków: </a:t>
            </a:r>
          </a:p>
          <a:p>
            <a:r>
              <a:rPr lang="pl-PL" sz="2000" dirty="0" smtClean="0">
                <a:solidFill>
                  <a:srgbClr val="42C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30 października 2018 r. do 4 stycznia 2019 r. </a:t>
            </a:r>
          </a:p>
          <a:p>
            <a:endParaRPr lang="pl-PL" sz="2400" dirty="0" smtClean="0">
              <a:solidFill>
                <a:schemeClr val="bg1"/>
              </a:solidFill>
              <a:latin typeface="TitilliumText25L" pitchFamily="50" charset="-18"/>
            </a:endParaRPr>
          </a:p>
          <a:p>
            <a:endParaRPr lang="pl-PL" sz="2400" dirty="0" smtClean="0">
              <a:solidFill>
                <a:schemeClr val="bg1"/>
              </a:solidFill>
              <a:latin typeface="TitilliumText25L" pitchFamily="50" charset="-18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994" y="0"/>
            <a:ext cx="1151280" cy="110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88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608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przyznania dofinansowania c.d.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975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914400" y="1490596"/>
            <a:ext cx="754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939452" y="1077238"/>
            <a:ext cx="7853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8"/>
            </a:pPr>
            <a:endParaRPr lang="pl-PL" sz="2000" b="1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 startAt="8"/>
            </a:pPr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 startAt="8"/>
            </a:pPr>
            <a:endParaRPr lang="pl-PL" dirty="0" smtClean="0"/>
          </a:p>
          <a:p>
            <a:pPr marL="342900" indent="-342900">
              <a:buFont typeface="+mj-lt"/>
              <a:buAutoNum type="arabicPeriod" startAt="8"/>
            </a:pP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64712" y="1052186"/>
            <a:ext cx="77661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/>
            <a:endParaRPr lang="pl-PL" b="1" dirty="0" smtClean="0">
              <a:solidFill>
                <a:srgbClr val="0873BB"/>
              </a:solidFill>
            </a:endParaRPr>
          </a:p>
          <a:p>
            <a:pPr marL="342900" indent="-342900" algn="just">
              <a:buFont typeface="+mj-lt"/>
              <a:buAutoNum type="arabicPeriod" startAt="11"/>
            </a:pPr>
            <a:endParaRPr lang="pl-PL" dirty="0" smtClean="0">
              <a:solidFill>
                <a:srgbClr val="0873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11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Korzystanie z produktów wytworzonych w wyniku realizacji projektu musi być  możliwe bezpośrednio po zakończeniu jego realizacji.</a:t>
            </a:r>
          </a:p>
          <a:p>
            <a:pPr marL="342900" lvl="0" indent="-342900" algn="just">
              <a:buFont typeface="+mj-lt"/>
              <a:buAutoNum type="arabicPeriod" startAt="11"/>
            </a:pPr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11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muszą mieć na celu poprawę jakości życia mieszkańców oraz ożywienie gospodarcze i społeczne danego obszaru przyczyniające się do ograniczenia ryzyka ubóstwa i wykluczenia społecznego na tych terenach.</a:t>
            </a:r>
          </a:p>
          <a:p>
            <a:pPr marL="342900" lvl="0" indent="-342900" algn="just">
              <a:buFont typeface="+mj-lt"/>
              <a:buAutoNum type="arabicPeriod" startAt="11"/>
            </a:pPr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11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musi posiadać, bądź zapewni zasoby techniczne, kadrowe i wiedzę gwarantujące uruchomienie funkcjonowania infrastruktury po zakończeniu projektu.</a:t>
            </a:r>
          </a:p>
          <a:p>
            <a:pPr marL="342900" indent="-342900" algn="just"/>
            <a:endParaRPr lang="pl-PL" b="1" dirty="0" smtClean="0">
              <a:solidFill>
                <a:schemeClr val="tx2"/>
              </a:solidFill>
            </a:endParaRPr>
          </a:p>
        </p:txBody>
      </p:sp>
      <p:pic>
        <p:nvPicPr>
          <p:cNvPr id="13" name="Obraz 12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822" y="533400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0"/>
            <a:ext cx="9415306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607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premiowane </a:t>
            </a:r>
          </a:p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oceny merytorycznej II stopnia</a:t>
            </a:r>
          </a:p>
          <a:p>
            <a:pPr algn="ctr">
              <a:lnSpc>
                <a:spcPct val="114000"/>
              </a:lnSpc>
            </a:pPr>
            <a:endParaRPr lang="pl-PL" sz="2200" dirty="0" smtClean="0">
              <a:solidFill>
                <a:srgbClr val="0873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polegające na przebudowie lub adaptacji zdegradowanych budynków                        i obiektów związanych z byłymi PGR-ami tj. obiektów służących prowadzeniu produkcji jak i zaplecza mieszkaniowego pracowników PGR-ów (wyłącznie części wspólne budynków).</a:t>
            </a:r>
          </a:p>
          <a:p>
            <a:pPr marL="457200" indent="-457200" algn="just">
              <a:lnSpc>
                <a:spcPct val="114000"/>
              </a:lnSpc>
            </a:pPr>
            <a:endParaRPr lang="pl-PL" sz="17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2"/>
            </a:pPr>
            <a:r>
              <a:rPr lang="pl-PL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realizowane  na obszarze Specjalnej Strefy Włączenia zgodnie z aktualnym na dzień zakończenia naboru wniosków o dofinansowanie dokumentem pn. Specjalna Strefa Włączenia na obszarze województwa zachodniopomorskiego oraz planowane kierunki działań interwencyjnych.</a:t>
            </a:r>
          </a:p>
          <a:p>
            <a:pPr marL="457200" indent="-457200" algn="just">
              <a:lnSpc>
                <a:spcPct val="114000"/>
              </a:lnSpc>
            </a:pPr>
            <a:endParaRPr lang="pl-PL" sz="17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3"/>
            </a:pPr>
            <a:r>
              <a:rPr lang="pl-PL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które wpłyną na ograniczenie problemów społecznych występujących na terenie obszaru rewitalizacji w zakresie ubóstwa, bezrobocia, sieroctwa, bezdomności, przemocy w rodzinie, bezradności w sprawach opiekuńczo-wychowawczych, problemów wynikających ze starości, problemów wynikających z długotrwałej i ciężkiej choroby, uzależnień (alkoholizmu lub narkomanii).</a:t>
            </a:r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412" y="0"/>
            <a:ext cx="111421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0382" y="605790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588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premiowane </a:t>
            </a:r>
          </a:p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oceny merytorycznej II stopnia</a:t>
            </a:r>
            <a:r>
              <a:rPr lang="pl-PL" sz="2400" dirty="0" smtClean="0">
                <a:solidFill>
                  <a:srgbClr val="0873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c.d.</a:t>
            </a:r>
          </a:p>
          <a:p>
            <a:pPr marL="457200" indent="-457200" algn="ctr">
              <a:lnSpc>
                <a:spcPct val="114000"/>
              </a:lnSpc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4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komplementarne z przedsięwzięciami finansowanymi z EFS, które swoim zasięgiem obejmują obszar rewitalizacji ­ będącymi w trakcie realizacji, 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zrealizowanymi lub 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których wnioskodawca lub inny podmiot złożył wniosek o dofinansowanie ze środków 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EFS lub planowanymi 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realizacji przez wnioskodawcę lub inny podmiot.</a:t>
            </a: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5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realizowane na obszarach, w których zidentyfikowano występowanie deficytu „problemy popegeerowskie” zgodnie z Tabelą „Występowanie deficytów w obszarach problemowych w gminach województwa zachodniopomorskiego” w aktualnym na dzień zakończenia naboru wniosków o dofinansowanie dokumencie pn. Specjalna Strefa Włączenia na obszarze województwa zachodniopomorskiego oraz planowane kierunki działań interwencyjnych.</a:t>
            </a:r>
          </a:p>
          <a:p>
            <a:pPr marL="457200" indent="-457200" algn="just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6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gotowe do realizacji tj. posiadające wymagane pozwolenia, decyzje, których uzyskanie wynika z procedur prawa budowlanego i zagospodarowania przestrzennego, procedur postępowania OOŚ.</a:t>
            </a: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975" y="-2"/>
            <a:ext cx="1031589" cy="98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0382" y="568452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4899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premiowane </a:t>
            </a:r>
          </a:p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oceny merytorycznej II stopnia</a:t>
            </a:r>
            <a:r>
              <a:rPr lang="pl-PL" sz="2400" dirty="0" smtClean="0">
                <a:solidFill>
                  <a:srgbClr val="0873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c.d.</a:t>
            </a:r>
            <a:endParaRPr lang="pl-PL" sz="2400" b="1" dirty="0" smtClean="0">
              <a:solidFill>
                <a:schemeClr val="tx2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 startAt="7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które przyczynią się do zaspokojenia potrzeb grup docelowych i rozwiązania problemów społecznych.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 startAt="5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8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w realizację których (zadania inwestycyjne) zaangażowani zostaną (na podstawie stosownych umów) mieszkańcy (z wyłączeniem pracowników wnioskodawcy) obszaru rewitalizacji.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5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9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w wyniku których zatrudnieni zostaną mieszkańcy obszaru rewitalizacji.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5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0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które wykażą najwyższą efektywność kosztową rozumianą jako stosunek wartości dofinansowania do planowanej wielkości </a:t>
            </a:r>
            <a:r>
              <a:rPr lang="pl-PL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zrewitalizowanej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powierzchni.</a:t>
            </a:r>
          </a:p>
          <a:p>
            <a:pPr marL="457200" indent="-457200" algn="just">
              <a:lnSpc>
                <a:spcPct val="114000"/>
              </a:lnSpc>
            </a:pPr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262" y="0"/>
            <a:ext cx="1031589" cy="98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29422" y="540258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672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premiowane </a:t>
            </a:r>
          </a:p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oceny merytorycznej II stopnia</a:t>
            </a:r>
            <a:r>
              <a:rPr lang="pl-PL" sz="2400" dirty="0" smtClean="0">
                <a:solidFill>
                  <a:srgbClr val="0873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c.d</a:t>
            </a:r>
            <a:r>
              <a:rPr lang="pl-PL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 startAt="11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których obszar pokrywa się przynajmniej w 50 % z obszarami wskazanymi w studium uwarunkowań i kierunków zagospodarowania przestrzennego gminy, jako obszary wymagające przekształceń, rehabilitacji, rekultywacji lub </a:t>
            </a:r>
            <a:r>
              <a:rPr lang="pl-PL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remediacji</a:t>
            </a: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(wykluczając tereny rolne i leśne).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 startAt="5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2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które wpłyną na poprawę jakości przestrzeni publicznej (w zakresie jej estetyki, funkcjonalności i dostępności, bezpieczeństwa).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2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2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w przypadku których w ramach zamówień stosowane będą klauzule społeczne, w tym klauzula zastrzeżona (opisana w art. 22 ust. 2) oraz klauzula zatrudnieniowa (opisana w art. 29 ust. 4) Prawa zamówień publicznych a łączna wartość usług zamawianych z wykorzystaniem klauzul społecznych stanowić będzie przynajmniej 10% wartości całkowitej projektu.</a:t>
            </a:r>
          </a:p>
          <a:p>
            <a:pPr marL="457200" indent="-45720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2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2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5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</a:pPr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</a:pPr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975" y="0"/>
            <a:ext cx="1031589" cy="98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88502" y="556260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391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premiowane </a:t>
            </a:r>
          </a:p>
          <a:p>
            <a:pPr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oceny merytorycznej II stopnia</a:t>
            </a:r>
            <a:r>
              <a:rPr lang="pl-PL" sz="2400" dirty="0" smtClean="0">
                <a:solidFill>
                  <a:srgbClr val="0873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c.d.</a:t>
            </a:r>
            <a:endParaRPr lang="pl-PL" sz="2400" b="1" dirty="0" smtClean="0">
              <a:solidFill>
                <a:schemeClr val="tx2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</a:pPr>
            <a:endParaRPr lang="pl-PL" dirty="0" smtClean="0">
              <a:solidFill>
                <a:srgbClr val="0873BB"/>
              </a:solidFill>
              <a:latin typeface="TitilliumText25L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4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4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w przypadku których udokumentowane zostanie doświadczenie wnioskodawcy w realizacji projektów związanych z podobną infrastrukturą oraz zapewniona zostanie ponadstandardowa trwałość projektu.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4"/>
            </a:pPr>
            <a:endParaRPr lang="pl-PL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+mj-lt"/>
              <a:buAutoNum type="arabicPeriod" startAt="14"/>
            </a:pPr>
            <a:r>
              <a:rPr lang="pl-PL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uwzględniające rozwiązania dostosowujące produkty projektu do zmian klimatu.</a:t>
            </a:r>
          </a:p>
          <a:p>
            <a:pPr marL="457200" indent="-457200" algn="just">
              <a:lnSpc>
                <a:spcPct val="114000"/>
              </a:lnSpc>
            </a:pPr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" y="0"/>
            <a:ext cx="1031589" cy="98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62722" y="570738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66774" y="198120"/>
            <a:ext cx="7987665" cy="50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Przebieg oceny</a:t>
            </a:r>
          </a:p>
          <a:p>
            <a:pPr lvl="0" algn="ctr">
              <a:lnSpc>
                <a:spcPct val="114000"/>
              </a:lnSpc>
            </a:pPr>
            <a:endParaRPr lang="pl-PL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Weryfikacja pod kątem spełnienia warunków formalnych.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wstępna.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merytoryczna I stopnia.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merytoryczna II stopnia.</a:t>
            </a: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pl-PL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strategiczna –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uwaga nowość!!</a:t>
            </a:r>
          </a:p>
          <a:p>
            <a:pPr lvl="0" algn="ctr">
              <a:lnSpc>
                <a:spcPct val="114000"/>
              </a:lnSpc>
            </a:pPr>
            <a:endParaRPr lang="pl-PL" sz="2400" dirty="0" smtClean="0"/>
          </a:p>
          <a:p>
            <a:pPr lvl="0" algn="ctr">
              <a:lnSpc>
                <a:spcPct val="114000"/>
              </a:lnSpc>
            </a:pPr>
            <a:endParaRPr lang="pl-PL" sz="2400" dirty="0" smtClean="0"/>
          </a:p>
          <a:p>
            <a:pPr lvl="0" algn="ctr">
              <a:lnSpc>
                <a:spcPct val="114000"/>
              </a:lnSpc>
              <a:buFont typeface="Wingdings" pitchFamily="2" charset="2"/>
              <a:buChar char="Ø"/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261" y="-3080"/>
            <a:ext cx="1034806" cy="99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44662" y="547878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3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97712" y="198120"/>
            <a:ext cx="8556728" cy="5425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Ocena strategiczna </a:t>
            </a:r>
          </a:p>
          <a:p>
            <a:pPr lvl="0" algn="just">
              <a:lnSpc>
                <a:spcPct val="114000"/>
              </a:lnSpc>
            </a:pPr>
            <a:endParaRPr lang="pl-PL" sz="2000" b="1" dirty="0" smtClean="0">
              <a:solidFill>
                <a:schemeClr val="tx2"/>
              </a:solidFill>
              <a:latin typeface="TitilliumText25L"/>
            </a:endParaRPr>
          </a:p>
          <a:p>
            <a:pPr lvl="0" algn="just">
              <a:lnSpc>
                <a:spcPct val="114000"/>
              </a:lnSpc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oceny strategicznej jest wyselekcjonowanie projektów, które                                  w największym stopniu wpłyną na realizację polityki rozwojowej wynikającej                 ze Strategii Rozwoju Województwa Zachodniopomorskiego, Planu Zagospodarowania Przestrzennego WZ, wojewódzkich strategii i programów sektorowych oraz krajowych dokumentów strategicznych, w tym w szczególności Krajowej Strategii Rozwoju Regionalnego.</a:t>
            </a:r>
          </a:p>
          <a:p>
            <a:pPr algn="just">
              <a:lnSpc>
                <a:spcPct val="114000"/>
              </a:lnSpc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Projekty, które zostaną ocenione jako spełniające kryterium właściwe dla oceny strategicznej uzyskują 20% premię w stosunku do punktacji z oceny merytorycznej II stopnia. </a:t>
            </a:r>
          </a:p>
          <a:p>
            <a:pPr lvl="0" algn="ctr">
              <a:lnSpc>
                <a:spcPct val="114000"/>
              </a:lnSpc>
              <a:buFont typeface="Wingdings" pitchFamily="2" charset="2"/>
              <a:buChar char="Ø"/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87856" y="3092726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431" y="0"/>
            <a:ext cx="1134111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7022" y="542544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712262" y="198120"/>
            <a:ext cx="7942639" cy="503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pl-PL" sz="2200" b="1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Najczęściej popełniane błędy</a:t>
            </a:r>
          </a:p>
          <a:p>
            <a:pPr algn="just">
              <a:lnSpc>
                <a:spcPct val="114000"/>
              </a:lnSpc>
            </a:pPr>
            <a:endParaRPr lang="pl-PL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wypełnianie pól we wniosku o dofinansowanie niezgodnie </a:t>
            </a:r>
            <a:endParaRPr lang="pl-PL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zapisami </a:t>
            </a:r>
            <a:r>
              <a:rPr lang="pl-PL" sz="2000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Instrukcji wypełniania wniosku o dofinansowanie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brak niezbędnych informacji do oceny kryteriów,</a:t>
            </a:r>
          </a:p>
          <a:p>
            <a:pPr algn="just">
              <a:lnSpc>
                <a:spcPct val="114000"/>
              </a:lnSpc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niespójności (wniosek o dofinansowanie - studium wykonalności),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niespójności (wniosek o dofinansowanie - program rewitalizacji),</a:t>
            </a:r>
          </a:p>
          <a:p>
            <a:pPr algn="just">
              <a:lnSpc>
                <a:spcPct val="114000"/>
              </a:lnSpc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nieprawidłowo przeprowadzona analiza wariantów technologicznych/strategicznych (studium wykonalności),</a:t>
            </a: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>
              <a:lnSpc>
                <a:spcPct val="114000"/>
              </a:lnSpc>
              <a:buFont typeface="Wingdings" pitchFamily="2" charset="2"/>
              <a:buChar char="Ø"/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50486" y="3042622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-11430"/>
            <a:ext cx="1043527" cy="9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5122" y="560070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6112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0874" y="372138"/>
            <a:ext cx="83040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97712" y="372140"/>
            <a:ext cx="8431618" cy="356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097982" y="198120"/>
            <a:ext cx="7465163" cy="546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pl-PL" sz="2200" b="1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Najczęściej popełniane błędy c.d.</a:t>
            </a:r>
          </a:p>
          <a:p>
            <a:pPr algn="just">
              <a:lnSpc>
                <a:spcPct val="114000"/>
              </a:lnSpc>
            </a:pPr>
            <a:endParaRPr lang="pl-PL" sz="2000" b="1" dirty="0" smtClean="0">
              <a:solidFill>
                <a:schemeClr val="tx2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sz="2000" b="1" dirty="0" smtClean="0">
              <a:solidFill>
                <a:schemeClr val="tx2"/>
              </a:solidFill>
              <a:latin typeface="TitilliumText25L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błędy w analizie finansowej,</a:t>
            </a:r>
          </a:p>
          <a:p>
            <a:pPr algn="just">
              <a:lnSpc>
                <a:spcPct val="114000"/>
              </a:lnSpc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niezachowanie terminów na złożenie dokumentacji aplikacyjnej,</a:t>
            </a:r>
          </a:p>
          <a:p>
            <a:pPr algn="just">
              <a:lnSpc>
                <a:spcPct val="114000"/>
              </a:lnSpc>
            </a:pPr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brak rzetelnego określenia wartości docelowej wskaźnika „Powierzchnia obszarów objętych rewitalizacją” – wskaźnik niezbędny do oceny kryterium 4.3 Efektywność. </a:t>
            </a:r>
          </a:p>
          <a:p>
            <a:pPr algn="just">
              <a:lnSpc>
                <a:spcPct val="114000"/>
              </a:lnSpc>
            </a:pPr>
            <a:endParaRPr lang="pl-PL" sz="2000" b="1" dirty="0" smtClean="0">
              <a:solidFill>
                <a:schemeClr val="tx2"/>
              </a:solidFill>
              <a:latin typeface="TitilliumText25L"/>
            </a:endParaRPr>
          </a:p>
          <a:p>
            <a:pPr lvl="0" algn="ctr">
              <a:lnSpc>
                <a:spcPct val="114000"/>
              </a:lnSpc>
            </a:pPr>
            <a:endParaRPr lang="pl-PL" sz="2200" b="1" dirty="0" smtClean="0">
              <a:solidFill>
                <a:schemeClr val="tx2"/>
              </a:solidFill>
              <a:latin typeface="TitilliumText25L"/>
            </a:endParaRPr>
          </a:p>
          <a:p>
            <a:pPr algn="ctr">
              <a:lnSpc>
                <a:spcPct val="114000"/>
              </a:lnSpc>
            </a:pPr>
            <a:endParaRPr lang="pl-PL" dirty="0" smtClean="0">
              <a:solidFill>
                <a:schemeClr val="tx2"/>
              </a:solidFill>
              <a:latin typeface="TitilliumText25L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50486" y="3042622"/>
            <a:ext cx="82721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latin typeface="TitilliumText25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pl-PL" sz="1600" dirty="0" smtClean="0">
              <a:latin typeface="TitilliumText25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107" y="0"/>
            <a:ext cx="1031589" cy="98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21802" y="544830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53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-1"/>
            <a:ext cx="8541488" cy="6518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  <a:endParaRPr lang="pl-PL" sz="28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Katalog wnioskodawców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sz="1600" dirty="0">
              <a:solidFill>
                <a:schemeClr val="tx2"/>
              </a:solidFill>
              <a:latin typeface="TitilliumText25L"/>
            </a:endParaRPr>
          </a:p>
          <a:p>
            <a:pPr algn="just"/>
            <a:endParaRPr lang="pl-PL" sz="1600" dirty="0">
              <a:solidFill>
                <a:srgbClr val="002142"/>
              </a:solidFill>
              <a:latin typeface="TitilliumText25L"/>
            </a:endParaRPr>
          </a:p>
          <a:p>
            <a:pPr lvl="0"/>
            <a:endParaRPr lang="pl-PL" sz="1600" b="1" dirty="0">
              <a:solidFill>
                <a:srgbClr val="002142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363" y="0"/>
            <a:ext cx="1164921" cy="111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50312" y="1114817"/>
            <a:ext cx="89936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b="1" dirty="0" smtClean="0"/>
          </a:p>
          <a:p>
            <a:pPr lvl="0"/>
            <a:endParaRPr lang="pl-PL" b="1" dirty="0" smtClean="0"/>
          </a:p>
          <a:p>
            <a:pPr lvl="0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66693" y="1114817"/>
            <a:ext cx="722773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/>
            <a:endParaRPr lang="pl-PL" sz="2000" b="1" dirty="0" smtClean="0">
              <a:solidFill>
                <a:schemeClr val="tx2"/>
              </a:solidFill>
            </a:endParaRP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jednostki samorządu terytorialnego, ich związki</a:t>
            </a:r>
          </a:p>
          <a:p>
            <a:pPr lvl="1" algn="just">
              <a:tabLst>
                <a:tab pos="901700" algn="l"/>
              </a:tabLst>
            </a:pPr>
            <a:r>
              <a:rPr lang="pl-PL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stowarzyszenia, 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jednostki organizacyjne </a:t>
            </a:r>
            <a:r>
              <a:rPr lang="pl-PL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</a:t>
            </a: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posiadające osobowość 	prawną,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przedsiębiorcy, 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organizacje pozarządowe, 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jednostki sektora finansów publicznych,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kościoły i związki wyznaniowe,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spółdzielnie i wspólnoty mieszkaniowe,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towarzystwa budownictwa społecznego,</a:t>
            </a:r>
          </a:p>
          <a:p>
            <a:pPr lvl="1" indent="444500" algn="just">
              <a:buFont typeface="Wingdings" pitchFamily="2" charset="2"/>
              <a:buChar char="ü"/>
              <a:tabLst>
                <a:tab pos="901700" algn="l"/>
              </a:tabLs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instytucje kultury.</a:t>
            </a:r>
          </a:p>
          <a:p>
            <a:pPr marL="342900" lvl="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457200" lvl="0" indent="-457200"/>
            <a:endParaRPr lang="pl-PL" sz="2000" b="1" dirty="0" smtClean="0">
              <a:solidFill>
                <a:schemeClr val="tx2"/>
              </a:solidFill>
            </a:endParaRPr>
          </a:p>
          <a:p>
            <a:endParaRPr lang="pl-PL" dirty="0"/>
          </a:p>
        </p:txBody>
      </p:sp>
      <p:pic>
        <p:nvPicPr>
          <p:cNvPr id="14" name="Obraz 13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01762" y="538734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29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1285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  <a:endParaRPr lang="pl-PL" sz="1600" dirty="0" smtClean="0">
              <a:solidFill>
                <a:srgbClr val="002142"/>
              </a:solidFill>
              <a:latin typeface="TitilliumText25L"/>
            </a:endParaRPr>
          </a:p>
          <a:p>
            <a:pPr lvl="0"/>
            <a:endParaRPr lang="pl-PL" sz="1600" b="1" dirty="0">
              <a:solidFill>
                <a:srgbClr val="002142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363" y="1"/>
            <a:ext cx="1064714" cy="101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175364" y="0"/>
            <a:ext cx="8968636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tx2"/>
                </a:solidFill>
                <a:latin typeface="TitilliumText25L"/>
              </a:rPr>
              <a:t>	</a:t>
            </a:r>
          </a:p>
          <a:p>
            <a:pPr algn="ctr"/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r>
              <a:rPr lang="pl-PL" sz="3600" b="1" dirty="0" smtClean="0">
                <a:solidFill>
                  <a:schemeClr val="tx2"/>
                </a:solidFill>
                <a:latin typeface="TitilliumText25L"/>
              </a:rPr>
              <a:t>Dane kontaktowe:</a:t>
            </a:r>
          </a:p>
          <a:p>
            <a:pPr marL="457200" lvl="7" indent="-457200" algn="just"/>
            <a:endParaRPr lang="pl-PL" sz="2800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 algn="just"/>
            <a:endParaRPr lang="pl-PL" sz="2800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 algn="ctr"/>
            <a:r>
              <a:rPr lang="pl-PL" sz="2800" b="1" dirty="0" smtClean="0">
                <a:solidFill>
                  <a:schemeClr val="tx2"/>
                </a:solidFill>
                <a:latin typeface="TitilliumText25L"/>
              </a:rPr>
              <a:t>Joanna Maciołek</a:t>
            </a:r>
            <a:r>
              <a:rPr lang="pt-BR" sz="2800" b="1" dirty="0" smtClean="0">
                <a:solidFill>
                  <a:schemeClr val="tx2"/>
                </a:solidFill>
                <a:latin typeface="TitilliumText25L"/>
              </a:rPr>
              <a:t> </a:t>
            </a:r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 algn="ctr"/>
            <a:r>
              <a:rPr lang="pt-BR" sz="2800" b="1" dirty="0" smtClean="0">
                <a:solidFill>
                  <a:schemeClr val="tx2"/>
                </a:solidFill>
                <a:latin typeface="TitilliumText25L"/>
              </a:rPr>
              <a:t>tel. 91 44 11 694, e-mail: jmaciolek@wzp.pl</a:t>
            </a:r>
          </a:p>
          <a:p>
            <a:pPr marL="457200" lvl="7" indent="-457200" algn="just"/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 algn="just"/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 algn="ctr"/>
            <a:r>
              <a:rPr lang="pl-PL" sz="2800" b="1" dirty="0" smtClean="0">
                <a:solidFill>
                  <a:schemeClr val="tx2"/>
                </a:solidFill>
                <a:latin typeface="TitilliumText25L"/>
              </a:rPr>
              <a:t>Edyta Stegmann </a:t>
            </a: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TitilliumText25L"/>
              </a:rPr>
              <a:t>tel. 91 44 11 </a:t>
            </a:r>
            <a:r>
              <a:rPr lang="pl-PL" sz="2800" b="1" dirty="0" smtClean="0">
                <a:solidFill>
                  <a:schemeClr val="tx2"/>
                </a:solidFill>
                <a:latin typeface="TitilliumText25L"/>
              </a:rPr>
              <a:t>131</a:t>
            </a:r>
            <a:r>
              <a:rPr lang="pt-BR" sz="2800" b="1" dirty="0" smtClean="0">
                <a:solidFill>
                  <a:schemeClr val="tx2"/>
                </a:solidFill>
                <a:latin typeface="TitilliumText25L"/>
              </a:rPr>
              <a:t>, e-mail: </a:t>
            </a:r>
            <a:r>
              <a:rPr lang="pl-PL" sz="2800" b="1" dirty="0" err="1" smtClean="0">
                <a:solidFill>
                  <a:schemeClr val="tx2"/>
                </a:solidFill>
                <a:latin typeface="TitilliumText25L"/>
              </a:rPr>
              <a:t>estegmann</a:t>
            </a:r>
            <a:r>
              <a:rPr lang="pt-BR" sz="2800" b="1" dirty="0" smtClean="0">
                <a:solidFill>
                  <a:schemeClr val="tx2"/>
                </a:solidFill>
                <a:latin typeface="TitilliumText25L"/>
              </a:rPr>
              <a:t>@wzp.pl</a:t>
            </a:r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marL="457200" lvl="7" indent="-457200"/>
            <a:endParaRPr lang="pl-PL" sz="2400" dirty="0" smtClean="0">
              <a:solidFill>
                <a:schemeClr val="tx2"/>
              </a:solidFill>
              <a:latin typeface="TitilliumText25L"/>
            </a:endParaRPr>
          </a:p>
          <a:p>
            <a:pPr marL="263525" lvl="7" indent="-263525">
              <a:buFont typeface="Wingdings" pitchFamily="2" charset="2"/>
              <a:buChar char="ü"/>
            </a:pPr>
            <a:endParaRPr lang="pl-PL" sz="2400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 </a:t>
            </a:r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endParaRPr lang="pl-PL" sz="2800" b="1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r>
              <a:rPr lang="pl-PL" sz="2800" b="1" dirty="0" smtClean="0">
                <a:solidFill>
                  <a:schemeClr val="tx2"/>
                </a:solidFill>
                <a:latin typeface="TitilliumText25L"/>
              </a:rPr>
              <a:t> </a:t>
            </a:r>
            <a:endParaRPr lang="pl-PL" sz="2000" b="1" dirty="0" smtClean="0">
              <a:solidFill>
                <a:schemeClr val="tx2"/>
              </a:solidFill>
              <a:latin typeface="TitilliumText25L"/>
            </a:endParaRPr>
          </a:p>
          <a:p>
            <a:pPr algn="ctr"/>
            <a:endParaRPr lang="pl-PL" sz="2000" u="sng" dirty="0" smtClean="0">
              <a:solidFill>
                <a:schemeClr val="tx2"/>
              </a:solidFill>
              <a:latin typeface="TitilliumText25L"/>
            </a:endParaRPr>
          </a:p>
        </p:txBody>
      </p:sp>
      <p:pic>
        <p:nvPicPr>
          <p:cNvPr id="12" name="Obraz 11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38922" y="553212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29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78"/>
          <a:stretch/>
        </p:blipFill>
        <p:spPr>
          <a:xfrm>
            <a:off x="180976" y="0"/>
            <a:ext cx="8963024" cy="68580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3" y="265654"/>
            <a:ext cx="1085850" cy="115252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3" y="1950225"/>
            <a:ext cx="1085850" cy="108585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723" y="1959750"/>
            <a:ext cx="1085850" cy="10858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075" y="1950223"/>
            <a:ext cx="1085850" cy="10763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45" y="1950222"/>
            <a:ext cx="1085850" cy="107632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65" y="1950224"/>
            <a:ext cx="1085850" cy="1076325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45" y="298991"/>
            <a:ext cx="1085850" cy="108585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075" y="290553"/>
            <a:ext cx="1085850" cy="10858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723" y="303752"/>
            <a:ext cx="1085850" cy="107632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65" y="303753"/>
            <a:ext cx="1085850" cy="1076325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84" y="6219382"/>
            <a:ext cx="3172612" cy="35010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6" y="3879675"/>
            <a:ext cx="2405409" cy="1870622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25" y="3823922"/>
            <a:ext cx="2477100" cy="1926375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34" y="4751796"/>
            <a:ext cx="1939526" cy="833815"/>
          </a:xfrm>
          <a:prstGeom prst="rect">
            <a:avLst/>
          </a:prstGeom>
        </p:spPr>
      </p:pic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704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-1"/>
            <a:ext cx="8541488" cy="6518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  <a:endParaRPr lang="pl-PL" sz="28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b="1" dirty="0" smtClean="0">
                <a:solidFill>
                  <a:schemeClr val="tx2"/>
                </a:solidFill>
                <a:latin typeface="TitilliumText25L"/>
                <a:ea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Dopuszczone podstawy udzielania pomocy publicznej</a:t>
            </a:r>
            <a:endParaRPr lang="pl-PL" sz="28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sz="1600" dirty="0">
              <a:solidFill>
                <a:schemeClr val="tx2"/>
              </a:solidFill>
              <a:latin typeface="TitilliumText25L"/>
            </a:endParaRPr>
          </a:p>
          <a:p>
            <a:pPr algn="just"/>
            <a:endParaRPr lang="pl-PL" sz="1600" dirty="0">
              <a:solidFill>
                <a:srgbClr val="002142"/>
              </a:solidFill>
              <a:latin typeface="TitilliumText25L"/>
            </a:endParaRPr>
          </a:p>
          <a:p>
            <a:pPr lvl="0"/>
            <a:endParaRPr lang="pl-PL" sz="1600" b="1" dirty="0">
              <a:solidFill>
                <a:srgbClr val="002142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363" y="0"/>
            <a:ext cx="1164921" cy="111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50312" y="1114817"/>
            <a:ext cx="89936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b="1" dirty="0" smtClean="0"/>
          </a:p>
          <a:p>
            <a:pPr lvl="0"/>
            <a:endParaRPr lang="pl-PL" b="1" dirty="0" smtClean="0"/>
          </a:p>
          <a:p>
            <a:pPr lvl="0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57823" y="1340285"/>
            <a:ext cx="77861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Infrastruktury i Rozwoju z dnia                           3 września 2015 r. w sprawie udzielania regionalnej pomocy inwestycyjnej    w ramach regionalnych programów operacyjnych na lata 2014-2020. </a:t>
            </a:r>
          </a:p>
          <a:p>
            <a:pPr marL="342900" lvl="0" indent="-342900" algn="just"/>
            <a:endParaRPr lang="pl-PL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2"/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Infrastruktury i Rozwoju z dnia                        28 sierpnia 2015 r. w sprawie udzielania pomocy inwestycyjnej na kulturę i zachowanie dziedzictwa kulturowego w ramach regionalnych programów operacyjnych na lata 2014-2020.</a:t>
            </a:r>
          </a:p>
          <a:p>
            <a:pPr marL="342900" lvl="0" indent="-342900" algn="just"/>
            <a:endParaRPr lang="pl-PL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3"/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Infrastruktury i Rozwoju z dnia                    19 marca 2015 r. w sprawie udzielania pomocy de </a:t>
            </a:r>
            <a:r>
              <a:rPr lang="pl-PL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ramach regionalnych programów operacyjnych na lata 2014-2020.</a:t>
            </a:r>
          </a:p>
          <a:p>
            <a:endParaRPr lang="pl-PL" dirty="0"/>
          </a:p>
        </p:txBody>
      </p:sp>
      <p:pic>
        <p:nvPicPr>
          <p:cNvPr id="14" name="Obraz 13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54162" y="566928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29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737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  <a:endParaRPr lang="pl-PL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Kwota przeznaczona na dofinansowanie projektów w konkursie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60 000 000,00 PLN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dodatkowo 10% wydatków kwalifikowalnych projektu – środki z budżetu państwa,                              z zastrzeżeniem warunków określonych w regulaminie konkursu.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Maksymalne dofinansowanie w ramach konkursu wynosi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75% całkowitych wydatków </a:t>
            </a:r>
            <a:r>
              <a:rPr lang="pl-PL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 dla projektów z gmin znajdujących się na obszarze Specjalnej Strefy Włączenia,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l-PL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65% całkowitych wydatków </a:t>
            </a:r>
            <a:r>
              <a:rPr lang="pl-PL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 projektów z gmin spoza Specjalnej Strefy Włączenia: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Maksymalna kwota dofinansowania projektu wynosi 4 000 000,00 zł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Maksymalna wartość wydatków </a:t>
            </a:r>
            <a:r>
              <a:rPr lang="pl-PL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</a:t>
            </a:r>
            <a:r>
              <a:rPr lang="pl-PL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 – w przypadku realizacji projektów z zakresu kultury wartość wydatków </a:t>
            </a:r>
            <a:r>
              <a:rPr lang="pl-PL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</a:t>
            </a:r>
            <a:r>
              <a:rPr lang="pl-PL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 może być większa niż 2 mln euro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67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85582" y="569214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-1"/>
            <a:ext cx="8541488" cy="522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  <a:endParaRPr lang="pl-PL" sz="2800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Dokumentacja aplikacyjna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sz="1600" dirty="0">
              <a:solidFill>
                <a:schemeClr val="tx2"/>
              </a:solidFill>
              <a:latin typeface="TitilliumText25L"/>
            </a:endParaRPr>
          </a:p>
          <a:p>
            <a:pPr algn="just"/>
            <a:endParaRPr lang="pl-PL" sz="1600" dirty="0">
              <a:solidFill>
                <a:srgbClr val="002142"/>
              </a:solidFill>
              <a:latin typeface="TitilliumText25L"/>
            </a:endParaRPr>
          </a:p>
          <a:p>
            <a:pPr lvl="0"/>
            <a:endParaRPr lang="pl-PL" sz="1600" b="1" dirty="0">
              <a:solidFill>
                <a:srgbClr val="002142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363" y="0"/>
            <a:ext cx="1164921" cy="111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709154" y="1195816"/>
            <a:ext cx="785068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Dokumentację aplikacyjną należy złożyć do IZ RPO WZ w terminie naboru projektów, tj. </a:t>
            </a:r>
            <a:r>
              <a:rPr lang="pl-PL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30 października 2018 r. do 4 stycznia 2019 r. </a:t>
            </a:r>
          </a:p>
          <a:p>
            <a:pPr lvl="0" algn="just"/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Wniosek o dofinansowanie wraz z załącznikami w wersji elektronicznej należy opublikować w LSI2014 </a:t>
            </a:r>
            <a:r>
              <a:rPr lang="pl-PL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4 stycznia 2019 r. do godz. 15:00.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Skuteczne złożenie dokumentacji aplikacyjnej polega na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opublikowaniu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wniosku o dofinansowanie wraz z załącznikami w wersji elektronicznej w LSI2014 w terminie naboru projektów oraz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złożeniu do IZ RPO WZ pisemnego wniosku o przyznanie pomocy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podpisanego zgodnie z zasadami reprezentacji obowiązującymi wnioskodawcę/partnera, zawierającego właściwą sumę kontrolną, najpóźniej w terminie 7 dni od dnia zakończenia naboru projektów, tj. </a:t>
            </a:r>
            <a:r>
              <a:rPr lang="pl-PL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dnia 11 stycznia 2019 r.</a:t>
            </a:r>
            <a:r>
              <a:rPr lang="pl-PL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pl-PL" sz="1600" b="1" dirty="0" smtClean="0">
              <a:solidFill>
                <a:schemeClr val="tx2"/>
              </a:solidFill>
              <a:latin typeface="TitilliumText25L"/>
            </a:endParaRPr>
          </a:p>
          <a:p>
            <a:pPr lvl="0"/>
            <a:endParaRPr lang="pl-PL" b="1" dirty="0" smtClean="0"/>
          </a:p>
          <a:p>
            <a:pPr lvl="0"/>
            <a:endParaRPr lang="pl-PL" b="1" dirty="0" smtClean="0"/>
          </a:p>
          <a:p>
            <a:pPr lvl="0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3" name="Obraz 12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47482" y="558546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29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943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24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2393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przyznania dofinansowania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851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914400" y="1490596"/>
            <a:ext cx="754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02535" y="1221991"/>
            <a:ext cx="79916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przedmiotowego działania wspierane będą wyłącznie projekty ujęte na liście projektów głównych/podstawowych we właściwym terytorialnie programie rewitalizacji wpisanym do Wykazu programów rewitalizacji gmin województwa zachodniopomorskiego według stanu na dzień zakończenia naboru. </a:t>
            </a:r>
          </a:p>
          <a:p>
            <a:pPr marL="457200" lvl="0" indent="-457200" algn="just"/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2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przedmiotowego konkursu jeden wnioskodawca może złożyć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więcej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niż 2 wnioski o dofinansowanie. W przypadku złożenia przez jednego wnioskodawcę więcej niż 2 wniosków o dofinansowanie (uwzględniając również wnioski złożone w partnerstwie)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wszystkie złożone wnioski podlegają odrzuceniu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2" name="Obraz 11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5122" y="546354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633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przyznania dofinansowania c.d.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67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914400" y="1490596"/>
            <a:ext cx="754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939452" y="1077238"/>
            <a:ext cx="785381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pl-PL" sz="2000" dirty="0" smtClean="0">
              <a:solidFill>
                <a:srgbClr val="0873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Składane projekty muszą być tożsame z projektem opisanym                 w programie rewitalizacji. Dopuszczalne są jedynie niewielkie modyfikacje w stosunku do projektu ujętego w PR np. zmiana nazwy projektu, dodanie partnera. Cel projektu oraz zasadnicze założenia muszą zostać utrzymane. Niedopuszczalne są w szczególności modyfikacje polegające na:</a:t>
            </a:r>
          </a:p>
          <a:p>
            <a:pPr marL="1000125" lvl="1" indent="-179388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zmianie lokalizacji realizacji projektu,</a:t>
            </a:r>
          </a:p>
          <a:p>
            <a:pPr marL="1000125" lvl="1" indent="-179388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podziale projektu na części,</a:t>
            </a:r>
          </a:p>
          <a:p>
            <a:pPr marL="1000125" lvl="1" indent="-179388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zawężeniu celu projektu.</a:t>
            </a:r>
          </a:p>
          <a:p>
            <a:pPr marL="542925" lvl="0" indent="-179388" algn="just"/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457200" lvl="0" indent="-457200" algn="just">
              <a:buFont typeface="+mj-lt"/>
              <a:buAutoNum type="arabicPeriod" startAt="4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musi stanowić uzupełnienie działań o charakterze społecznym (projektów „miękkich”), wskazanych do realizacji w tym samym programie rewitalizacji.</a:t>
            </a:r>
          </a:p>
          <a:p>
            <a:endParaRPr lang="pl-PL" dirty="0"/>
          </a:p>
        </p:txBody>
      </p:sp>
      <p:pic>
        <p:nvPicPr>
          <p:cNvPr id="12" name="Obraz 11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77962" y="566166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6456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przyznania dofinansowania c.d.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67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914400" y="1490596"/>
            <a:ext cx="754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939452" y="1077238"/>
            <a:ext cx="78538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nowych obiektów możliwa jest jedynie w sytuacji, gdy nie ma możliwości adaptacji istniejącej infrastruktury.</a:t>
            </a:r>
          </a:p>
          <a:p>
            <a:pPr marL="342900" indent="-342900"/>
            <a:endParaRPr lang="pl-PL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projektów nieobjętych pomocą publiczną, realizacja projektu możliwa jest wyłącznie w przypadku gdy wnioskodawca jasno określił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społeczny projektu.</a:t>
            </a:r>
          </a:p>
          <a:p>
            <a:pPr marL="342900" indent="-342900">
              <a:buFont typeface="+mj-lt"/>
              <a:buAutoNum type="arabicPeriod" startAt="4"/>
            </a:pPr>
            <a:endParaRPr lang="pl-PL" sz="2000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projektów objętych pomocą publiczną, realizacja projektu możliwa jest wyłącznie w przypadku gdy wnioskodawca jasno określił </a:t>
            </a:r>
            <a:r>
              <a:rPr lang="pl-PL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gospodarczy i społeczny projektu</a:t>
            </a:r>
            <a:r>
              <a:rPr lang="pl-PL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endParaRPr lang="pl-PL" sz="2000" b="1" u="sng" dirty="0" smtClean="0">
              <a:solidFill>
                <a:schemeClr val="tx2"/>
              </a:solidFill>
            </a:endParaRPr>
          </a:p>
          <a:p>
            <a:pPr marL="34290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/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/>
            <a:endParaRPr lang="pl-PL" dirty="0" smtClean="0"/>
          </a:p>
        </p:txBody>
      </p:sp>
      <p:pic>
        <p:nvPicPr>
          <p:cNvPr id="12" name="Obraz 11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47482" y="557784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A5AB-89E5-4A9E-8709-D3F973064AA9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" y="0"/>
            <a:ext cx="180975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0152" y="180154"/>
            <a:ext cx="8304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sp>
        <p:nvSpPr>
          <p:cNvPr id="8" name="Symbol zastępczy numeru slajdu 1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A5AB-89E5-4A9E-8709-D3F973064AA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7712" y="0"/>
            <a:ext cx="8541488" cy="633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tilliumText25L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przyznania dofinansowania c.d.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b="1" u="sng" dirty="0" smtClean="0">
              <a:solidFill>
                <a:schemeClr val="tx2"/>
              </a:solidFill>
              <a:latin typeface="TitilliumText25L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1600" dirty="0" smtClean="0">
              <a:solidFill>
                <a:schemeClr val="tx2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/>
            <a:endParaRPr lang="pl-PL" sz="1600" dirty="0" smtClean="0">
              <a:solidFill>
                <a:srgbClr val="002850"/>
              </a:solidFill>
              <a:latin typeface="TitilliumText25L"/>
            </a:endParaRPr>
          </a:p>
          <a:p>
            <a:pPr lvl="0" algn="just"/>
            <a:endParaRPr lang="pl-PL" sz="800" dirty="0" smtClean="0">
              <a:solidFill>
                <a:srgbClr val="002850"/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  <a:p>
            <a:pPr algn="just">
              <a:lnSpc>
                <a:spcPct val="114000"/>
              </a:lnSpc>
            </a:pPr>
            <a:endParaRPr lang="pl-PL" dirty="0" smtClean="0">
              <a:solidFill>
                <a:schemeClr val="tx2">
                  <a:lumMod val="75000"/>
                </a:schemeClr>
              </a:solidFill>
              <a:latin typeface="TitilliumText25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499" y="0"/>
            <a:ext cx="1100136" cy="105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914400" y="1490596"/>
            <a:ext cx="7540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939452" y="1077238"/>
            <a:ext cx="7853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8"/>
            </a:pPr>
            <a:endParaRPr lang="pl-PL" sz="2000" b="1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 startAt="8"/>
            </a:pPr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 startAt="8"/>
            </a:pPr>
            <a:endParaRPr lang="pl-PL" dirty="0" smtClean="0"/>
          </a:p>
          <a:p>
            <a:pPr marL="342900" indent="-342900">
              <a:buFont typeface="+mj-lt"/>
              <a:buAutoNum type="arabicPeriod" startAt="8"/>
            </a:pP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64713" y="1052186"/>
            <a:ext cx="74925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8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nie mogą dotyczyć Inwestycji w infrastrukturę instytucji opiekuńczo – pobytowych (rozumianych zgodnie z Wytycznymi w zakresie realizacji przedsięwzięć w obszarze włączenia społecznego i zwalczania ubóstwa z wykorzystaniem środków EFS i EFRR na lata 2014-2020, a w przypadku instytucji zdrowotnych – zgodnie z Policy Paper dla ochrony zdrowia na lata 2014-2020). </a:t>
            </a:r>
          </a:p>
          <a:p>
            <a:pPr marL="342900" indent="-342900"/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projektów dotyczących mieszkalnictwa (w tym mieszkań chronionych oraz wspomaganych),  możliwa jest wyłącznie w przypadku gdy dotyczy działań związanych z częściami wspólnymi budynków.</a:t>
            </a:r>
          </a:p>
          <a:p>
            <a:pPr marL="342900" indent="-342900">
              <a:buFont typeface="+mj-lt"/>
              <a:buAutoNum type="arabicPeriod" startAt="9"/>
            </a:pPr>
            <a:endParaRPr lang="pl-P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projektach obejmujących swoim zakresem wydatki dotyczące obiektów liniowych (rozumianych zgodnie z art. 3 </a:t>
            </a:r>
            <a:r>
              <a:rPr lang="pl-PL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pkt</a:t>
            </a: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3a ustawy prawo budowlane), mogą stanowić jedynie element projektu (rozumiany jako mniej niż 50% wydatków </a:t>
            </a:r>
            <a:r>
              <a:rPr lang="pl-PL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</a:t>
            </a: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/>
            <a:endParaRPr lang="pl-PL" b="1" dirty="0" smtClean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 startAt="8"/>
            </a:pPr>
            <a:endParaRPr lang="pl-PL" b="1" dirty="0" smtClean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 startAt="8"/>
            </a:pPr>
            <a:endParaRPr lang="pl-PL" b="1" dirty="0" smtClean="0">
              <a:solidFill>
                <a:schemeClr val="tx2"/>
              </a:solidFill>
            </a:endParaRPr>
          </a:p>
        </p:txBody>
      </p:sp>
      <p:pic>
        <p:nvPicPr>
          <p:cNvPr id="13" name="Obraz 12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37982" y="5646420"/>
            <a:ext cx="6096635" cy="64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3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7324</TotalTime>
  <Words>1663</Words>
  <Application>Microsoft Office PowerPoint</Application>
  <PresentationFormat>Pokaz na ekranie (4:3)</PresentationFormat>
  <Paragraphs>620</Paragraphs>
  <Slides>21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Joanna Maciołek</cp:lastModifiedBy>
  <cp:revision>611</cp:revision>
  <dcterms:created xsi:type="dcterms:W3CDTF">2015-04-16T12:08:00Z</dcterms:created>
  <dcterms:modified xsi:type="dcterms:W3CDTF">2018-10-15T11:10:15Z</dcterms:modified>
</cp:coreProperties>
</file>