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3" r:id="rId9"/>
    <p:sldId id="274" r:id="rId10"/>
    <p:sldId id="275" r:id="rId11"/>
    <p:sldId id="277" r:id="rId12"/>
    <p:sldId id="278" r:id="rId13"/>
    <p:sldId id="265" r:id="rId14"/>
    <p:sldId id="280" r:id="rId15"/>
    <p:sldId id="270" r:id="rId16"/>
    <p:sldId id="281" r:id="rId17"/>
    <p:sldId id="266" r:id="rId18"/>
    <p:sldId id="267" r:id="rId19"/>
    <p:sldId id="271" r:id="rId20"/>
    <p:sldId id="272" r:id="rId21"/>
  </p:sldIdLst>
  <p:sldSz cx="10080625" cy="7559675"/>
  <p:notesSz cx="7559675" cy="10691813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Source Sans Pro Black" panose="020B0803030403020204" pitchFamily="3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eHqQnUxnWjBsOMLU4CgxO/4Ua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CD21F0A-D3A5-4F73-A3C2-CD781B67D144}">
  <a:tblStyle styleId="{3CD21F0A-D3A5-4F73-A3C2-CD781B67D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286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4700" cy="4005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l-PL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3067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/>
        </p:nvSpPr>
        <p:spPr>
          <a:xfrm>
            <a:off x="4278312" y="10156825"/>
            <a:ext cx="3278187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powitanie, przedstawienie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2906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522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52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522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257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257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572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57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644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247abe00a_0_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9247abe0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666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84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67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105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54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43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98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247abe00a_0_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9247abe0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30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52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52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200" cy="48085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0350" cy="4005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52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8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8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8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503238" y="1768475"/>
            <a:ext cx="44577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2"/>
          </p:nvPr>
        </p:nvSpPr>
        <p:spPr>
          <a:xfrm>
            <a:off x="5113338" y="1768475"/>
            <a:ext cx="44577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">
  <p:cSld name="Układ niestandardow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 rot="5400000">
            <a:off x="5513388" y="2092325"/>
            <a:ext cx="5848350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 rot="5400000">
            <a:off x="903288" y="-98425"/>
            <a:ext cx="5848350" cy="664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8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 rot="5400000">
            <a:off x="2846387" y="-574675"/>
            <a:ext cx="4381500" cy="9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>
            <a:spLocks noGrp="1"/>
          </p:cNvSpPr>
          <p:nvPr>
            <p:ph type="pic" idx="2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4286250" y="1089025"/>
            <a:ext cx="5102225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2"/>
          </p:nvPr>
        </p:nvSpPr>
        <p:spPr>
          <a:xfrm>
            <a:off x="693738" y="2268538"/>
            <a:ext cx="3251200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8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693738" y="2760663"/>
            <a:ext cx="426561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3"/>
          </p:nvPr>
        </p:nvSpPr>
        <p:spPr>
          <a:xfrm>
            <a:off x="5103813" y="1852613"/>
            <a:ext cx="4284662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4"/>
          </p:nvPr>
        </p:nvSpPr>
        <p:spPr>
          <a:xfrm>
            <a:off x="5103813" y="2760663"/>
            <a:ext cx="4284662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78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8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5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888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513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763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24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47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360362" y="2665412"/>
            <a:ext cx="9359900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4400" b="0" i="0" u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Tematyka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362" y="3275012"/>
            <a:ext cx="9297987" cy="1195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"/>
          <p:cNvGrpSpPr/>
          <p:nvPr/>
        </p:nvGrpSpPr>
        <p:grpSpPr>
          <a:xfrm>
            <a:off x="503237" y="4643437"/>
            <a:ext cx="8929687" cy="2016125"/>
            <a:chOff x="766241" y="4750213"/>
            <a:chExt cx="8666559" cy="1693920"/>
          </a:xfrm>
        </p:grpSpPr>
        <p:pic>
          <p:nvPicPr>
            <p:cNvPr id="98" name="Google Shape;98;p1"/>
            <p:cNvPicPr preferRelativeResize="0"/>
            <p:nvPr/>
          </p:nvPicPr>
          <p:blipFill rotWithShape="1">
            <a:blip r:embed="rId5">
              <a:alphaModFix/>
            </a:blip>
            <a:srcRect r="34952"/>
            <a:stretch/>
          </p:blipFill>
          <p:spPr>
            <a:xfrm>
              <a:off x="766241" y="4831390"/>
              <a:ext cx="1956838" cy="1612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32633" y="5098024"/>
              <a:ext cx="3456384" cy="10580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14312" y="4750213"/>
              <a:ext cx="1618488" cy="1261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5">
              <a:alphaModFix/>
            </a:blip>
            <a:srcRect l="64407"/>
            <a:stretch/>
          </p:blipFill>
          <p:spPr>
            <a:xfrm>
              <a:off x="3103619" y="4787949"/>
              <a:ext cx="912990" cy="13751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b="1" dirty="0" smtClean="0">
                <a:solidFill>
                  <a:srgbClr val="FFFFFF"/>
                </a:solidFill>
                <a:latin typeface="+mj-lt"/>
                <a:sym typeface="Century Gothic"/>
              </a:rPr>
              <a:t>	</a:t>
            </a:r>
            <a:r>
              <a:rPr lang="pl-PL" sz="2800" dirty="0" err="1" smtClean="0">
                <a:solidFill>
                  <a:srgbClr val="FFFFFF"/>
                </a:solidFill>
                <a:latin typeface="+mj-lt"/>
                <a:sym typeface="Century Gothic"/>
              </a:rPr>
              <a:t>Grantobiorcy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 –wykluczenia cd.</a:t>
            </a:r>
            <a:endParaRPr sz="2800" dirty="0">
              <a:latin typeface="+mj-lt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54" name="Google Shape;154;p8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pl-PL" sz="2400" dirty="0" smtClean="0"/>
              <a:t>d) posiadają </a:t>
            </a:r>
            <a:r>
              <a:rPr lang="pl-PL" sz="2400" dirty="0"/>
              <a:t>zaległości w zapłacie </a:t>
            </a:r>
          </a:p>
          <a:p>
            <a:r>
              <a:rPr lang="pl-PL" sz="2400" dirty="0"/>
              <a:t>podatków, zaległości w opłacaniu składek na ubezpieczenie </a:t>
            </a:r>
            <a:r>
              <a:rPr lang="pl-PL" sz="2400" dirty="0" smtClean="0"/>
              <a:t>społeczne </a:t>
            </a:r>
            <a:r>
              <a:rPr lang="pl-PL" sz="2400" dirty="0"/>
              <a:t>i </a:t>
            </a:r>
            <a:r>
              <a:rPr lang="pl-PL" sz="2400" dirty="0" smtClean="0"/>
              <a:t>zdrowotne i inne wymagane prawem (</a:t>
            </a:r>
            <a:r>
              <a:rPr lang="pl-PL" sz="2400" dirty="0"/>
              <a:t>nie </a:t>
            </a:r>
            <a:r>
              <a:rPr lang="pl-PL" sz="2400" dirty="0" smtClean="0"/>
              <a:t>dotyczy </a:t>
            </a:r>
            <a:r>
              <a:rPr lang="pl-PL" sz="2400" dirty="0"/>
              <a:t>osób fizycznych</a:t>
            </a:r>
            <a:r>
              <a:rPr lang="pl-PL" sz="2400" dirty="0" smtClean="0"/>
              <a:t>)</a:t>
            </a:r>
          </a:p>
          <a:p>
            <a:r>
              <a:rPr lang="pl-PL" sz="2400" dirty="0"/>
              <a:t>e) przeciwko którym toczą się postępowania sądowe, administracyjne lub egzekucyjne </a:t>
            </a:r>
          </a:p>
          <a:p>
            <a:r>
              <a:rPr lang="pl-PL" sz="2400" dirty="0"/>
              <a:t>dotyczące niespłaconych zobowiązań oraz którzy posiadają zaległości z tytułu należności </a:t>
            </a:r>
          </a:p>
          <a:p>
            <a:r>
              <a:rPr lang="pl-PL" sz="2400" dirty="0"/>
              <a:t>cywilnoprawnych, w tym w spłacie pożyczek i kredytów</a:t>
            </a:r>
          </a:p>
          <a:p>
            <a:r>
              <a:rPr lang="pl-PL" sz="2400" dirty="0"/>
              <a:t>f) są w jakikolwiek sposób powiązani z Partnerami Projektu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6794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b="1" dirty="0" smtClean="0">
                <a:solidFill>
                  <a:srgbClr val="FFFFFF"/>
                </a:solidFill>
                <a:latin typeface="+mj-lt"/>
                <a:sym typeface="Century Gothic"/>
              </a:rPr>
              <a:t>	</a:t>
            </a:r>
            <a:r>
              <a:rPr lang="pl-PL" sz="2800" dirty="0" err="1" smtClean="0">
                <a:solidFill>
                  <a:srgbClr val="FFFFFF"/>
                </a:solidFill>
                <a:latin typeface="+mj-lt"/>
                <a:sym typeface="Century Gothic"/>
              </a:rPr>
              <a:t>Grantobiorcy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 –wykluczenia cd.</a:t>
            </a:r>
            <a:endParaRPr sz="2800" dirty="0">
              <a:latin typeface="+mj-lt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54" name="Google Shape;154;p8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pl-PL" sz="2800" dirty="0" smtClean="0"/>
              <a:t>h) są </a:t>
            </a:r>
            <a:r>
              <a:rPr lang="pl-PL" sz="2800" dirty="0"/>
              <a:t>skazani prawomocnym wyrokiem za przestępstwo popełnione w celu uzyskania korzyści </a:t>
            </a:r>
          </a:p>
          <a:p>
            <a:r>
              <a:rPr lang="pl-PL" sz="2800" dirty="0"/>
              <a:t>majątkowych, w związku z prowadzoną działalnością gospodarczą lub w związku </a:t>
            </a:r>
            <a:r>
              <a:rPr lang="pl-PL" sz="2800" dirty="0" smtClean="0"/>
              <a:t>z </a:t>
            </a:r>
            <a:r>
              <a:rPr lang="pl-PL" sz="2800" dirty="0"/>
              <a:t>pozyskiwaniem lub gospodarowaniem środkami publicznymi</a:t>
            </a:r>
          </a:p>
          <a:p>
            <a:r>
              <a:rPr lang="pl-PL" sz="2800" dirty="0" smtClean="0"/>
              <a:t>i) podlegają wykluczeniu </a:t>
            </a:r>
            <a:r>
              <a:rPr lang="pl-PL" sz="2800" dirty="0"/>
              <a:t>z ubiegania się o dofinansowanie na </a:t>
            </a:r>
            <a:r>
              <a:rPr lang="pl-PL" sz="2800" dirty="0" smtClean="0"/>
              <a:t>podstawie art</a:t>
            </a:r>
            <a:r>
              <a:rPr lang="pl-PL" sz="2800" dirty="0"/>
              <a:t>. 207 ust. 4 </a:t>
            </a:r>
            <a:r>
              <a:rPr lang="pl-PL" sz="2800" dirty="0" smtClean="0"/>
              <a:t>UFP</a:t>
            </a:r>
          </a:p>
        </p:txBody>
      </p:sp>
    </p:spTree>
    <p:extLst>
      <p:ext uri="{BB962C8B-B14F-4D97-AF65-F5344CB8AC3E}">
        <p14:creationId xmlns:p14="http://schemas.microsoft.com/office/powerpoint/2010/main" val="6215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b="1" dirty="0" smtClean="0">
                <a:solidFill>
                  <a:srgbClr val="FFFFFF"/>
                </a:solidFill>
                <a:latin typeface="+mj-lt"/>
                <a:sym typeface="Century Gothic"/>
              </a:rPr>
              <a:t>	</a:t>
            </a:r>
            <a:r>
              <a:rPr lang="pl-PL" sz="2800" dirty="0" err="1" smtClean="0">
                <a:solidFill>
                  <a:srgbClr val="FFFFFF"/>
                </a:solidFill>
                <a:latin typeface="+mj-lt"/>
                <a:sym typeface="Century Gothic"/>
              </a:rPr>
              <a:t>Grantobiorcy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 –wykluczenia cd.</a:t>
            </a:r>
            <a:endParaRPr sz="2800" dirty="0">
              <a:latin typeface="+mj-lt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54" name="Google Shape;154;p8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pl-PL" sz="2400" dirty="0"/>
              <a:t>j</a:t>
            </a:r>
            <a:r>
              <a:rPr lang="pl-PL" sz="2400" dirty="0" smtClean="0"/>
              <a:t>) podlegają wykluczeniu </a:t>
            </a:r>
            <a:r>
              <a:rPr lang="pl-PL" sz="2400" dirty="0"/>
              <a:t>z ubiegania się o dofinansowanie na </a:t>
            </a:r>
            <a:r>
              <a:rPr lang="pl-PL" sz="2400" dirty="0" smtClean="0"/>
              <a:t>podstawie art</a:t>
            </a:r>
            <a:r>
              <a:rPr lang="pl-PL" sz="2400" dirty="0"/>
              <a:t>. 12 ust. 1 pkt 1 ustawy z dnia 15 czerwca 2012 r. o skutkach powierzania </a:t>
            </a:r>
            <a:r>
              <a:rPr lang="pl-PL" sz="2400" dirty="0" smtClean="0"/>
              <a:t>wykonywania </a:t>
            </a:r>
            <a:r>
              <a:rPr lang="pl-PL" sz="2400" dirty="0"/>
              <a:t>pracy cudzoziemcom przebywającym wbrew przepisom </a:t>
            </a:r>
            <a:r>
              <a:rPr lang="pl-PL" sz="2400" dirty="0" smtClean="0"/>
              <a:t>na </a:t>
            </a:r>
            <a:r>
              <a:rPr lang="pl-PL" sz="2400" dirty="0"/>
              <a:t>terytorium Rzeczypospolitej Polskiej (Dz. U. z 2012 r. poz. 769</a:t>
            </a:r>
            <a:r>
              <a:rPr lang="pl-PL" sz="2400" dirty="0" smtClean="0"/>
              <a:t>)</a:t>
            </a:r>
          </a:p>
          <a:p>
            <a:r>
              <a:rPr lang="pl-PL" sz="2400" dirty="0"/>
              <a:t>k</a:t>
            </a:r>
            <a:r>
              <a:rPr lang="pl-PL" sz="2400" dirty="0" smtClean="0"/>
              <a:t>) </a:t>
            </a:r>
            <a:r>
              <a:rPr lang="pl-PL" sz="2400" dirty="0"/>
              <a:t>podlegają wykluczeniu z ubiegania się o dofinansowanie na podstawie art. 9 ust. 1 pkt 2a ustawy z dnia 28 października 2002 r. o odpowiedzialności podmiotów zbiorowych za czyny zabronione pod groźbą kary (Dz. U. z 2014 r. poz. </a:t>
            </a:r>
          </a:p>
          <a:p>
            <a:r>
              <a:rPr lang="pl-PL" sz="2400" dirty="0"/>
              <a:t>1417 z </a:t>
            </a:r>
            <a:r>
              <a:rPr lang="pl-PL" sz="2400" dirty="0" err="1"/>
              <a:t>późn</a:t>
            </a:r>
            <a:r>
              <a:rPr lang="pl-PL" sz="2400" dirty="0"/>
              <a:t>. zm.)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6566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	</a:t>
            </a:r>
            <a:r>
              <a:rPr lang="pl-PL" sz="2800" dirty="0">
                <a:solidFill>
                  <a:srgbClr val="FFFFFF"/>
                </a:solidFill>
                <a:latin typeface="+mj-lt"/>
                <a:sym typeface="Century Gothic"/>
              </a:rPr>
              <a:t>K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ryteria oceny innowacji</a:t>
            </a:r>
            <a:endParaRPr sz="2800" dirty="0">
              <a:latin typeface="+mj-lt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61" name="Google Shape;161;p11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pl-PL" sz="2600" b="1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pl-PL" sz="2600" b="1" i="0" u="none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cena formalna: </a:t>
            </a:r>
          </a:p>
          <a:p>
            <a:endParaRPr lang="pl-PL" sz="2600" b="1" i="0" u="none" dirty="0" smtClean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pl-PL" sz="2000" dirty="0" smtClean="0"/>
              <a:t>Podczas </a:t>
            </a:r>
            <a:r>
              <a:rPr lang="pl-PL" sz="2000" dirty="0"/>
              <a:t>oceny formalnej personel projektu </a:t>
            </a:r>
            <a:r>
              <a:rPr lang="pl-PL" sz="2000" dirty="0" smtClean="0"/>
              <a:t>sprawdza, czy </a:t>
            </a:r>
            <a:r>
              <a:rPr lang="pl-PL" sz="2000" dirty="0" err="1"/>
              <a:t>zgłoszeniodawca</a:t>
            </a:r>
            <a:r>
              <a:rPr lang="pl-PL" sz="2000" dirty="0"/>
              <a:t> należy </a:t>
            </a:r>
            <a:r>
              <a:rPr lang="pl-PL" sz="2000" dirty="0" smtClean="0"/>
              <a:t>do </a:t>
            </a:r>
            <a:r>
              <a:rPr lang="pl-PL" sz="2000" dirty="0"/>
              <a:t>katalogu podmiotów kwalifikujących się </a:t>
            </a:r>
            <a:r>
              <a:rPr lang="pl-PL" sz="2000" dirty="0" smtClean="0"/>
              <a:t>do wsparcia</a:t>
            </a:r>
            <a:r>
              <a:rPr lang="pl-PL" sz="2000" dirty="0"/>
              <a:t>, czy nie jest </a:t>
            </a:r>
            <a:r>
              <a:rPr lang="pl-PL" sz="2000" dirty="0" smtClean="0"/>
              <a:t>wykluczony </a:t>
            </a:r>
            <a:r>
              <a:rPr lang="pl-PL" sz="2000" dirty="0"/>
              <a:t>z możliwości </a:t>
            </a:r>
            <a:r>
              <a:rPr lang="pl-PL" sz="2000" dirty="0" smtClean="0"/>
              <a:t>otrzymania wsparcia, czy </a:t>
            </a:r>
            <a:r>
              <a:rPr lang="pl-PL" sz="2000" dirty="0"/>
              <a:t>złożył formularz zgłoszeniowy zgodnie z wytycznymi zawartymi </a:t>
            </a:r>
            <a:r>
              <a:rPr lang="pl-PL" sz="2000" dirty="0" smtClean="0"/>
              <a:t>w </a:t>
            </a:r>
            <a:r>
              <a:rPr lang="pl-PL" sz="2000" dirty="0"/>
              <a:t>ogłoszeniu o naborze. </a:t>
            </a:r>
            <a:r>
              <a:rPr lang="pl-PL" sz="2000" dirty="0" smtClean="0"/>
              <a:t>W </a:t>
            </a:r>
            <a:r>
              <a:rPr lang="pl-PL" sz="2000" dirty="0"/>
              <a:t>razie uchybień formalnych </a:t>
            </a:r>
            <a:r>
              <a:rPr lang="pl-PL" sz="2000" dirty="0" err="1"/>
              <a:t>zgłoszeniodawca</a:t>
            </a:r>
            <a:r>
              <a:rPr lang="pl-PL" sz="2000" dirty="0"/>
              <a:t> będzie mógł je uzupełnić </a:t>
            </a:r>
          </a:p>
          <a:p>
            <a:r>
              <a:rPr lang="pl-PL" sz="2000" dirty="0"/>
              <a:t>w terminie 7 dni kalendarzowych od dnia otrzymania </a:t>
            </a:r>
            <a:r>
              <a:rPr lang="pl-PL" sz="2000" dirty="0" smtClean="0"/>
              <a:t>informacji </a:t>
            </a:r>
            <a:r>
              <a:rPr lang="pl-PL" sz="2000" dirty="0"/>
              <a:t>o uchybieniach. Ponadto </a:t>
            </a:r>
            <a:r>
              <a:rPr lang="pl-PL" sz="2000" dirty="0" err="1" smtClean="0"/>
              <a:t>zgłoszeniodawca</a:t>
            </a:r>
            <a:r>
              <a:rPr lang="pl-PL" sz="2000" dirty="0" smtClean="0"/>
              <a:t> </a:t>
            </a:r>
            <a:r>
              <a:rPr lang="pl-PL" sz="2000" dirty="0"/>
              <a:t>będzie zobligowany do wskazania w zgłoszeniu min. 2 podmiotów mogących </a:t>
            </a:r>
            <a:r>
              <a:rPr lang="pl-PL" sz="2000" dirty="0" smtClean="0"/>
              <a:t>udzielić </a:t>
            </a:r>
            <a:r>
              <a:rPr lang="pl-PL" sz="2000" dirty="0"/>
              <a:t>mu referencji.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	</a:t>
            </a:r>
            <a:r>
              <a:rPr lang="pl-PL" sz="2800" dirty="0">
                <a:solidFill>
                  <a:srgbClr val="FFFFFF"/>
                </a:solidFill>
                <a:latin typeface="+mj-lt"/>
                <a:sym typeface="Century Gothic"/>
              </a:rPr>
              <a:t>K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ryteria oceny innowacji</a:t>
            </a:r>
            <a:endParaRPr sz="2800" dirty="0">
              <a:latin typeface="+mj-lt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61" name="Google Shape;161;p11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pl-PL" sz="2600" b="1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pl-PL" sz="2600" b="1" i="0" u="none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cena merytoryczna</a:t>
            </a:r>
            <a:r>
              <a:rPr lang="pl-PL" sz="2600" i="0" u="none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</a:p>
          <a:p>
            <a:endParaRPr lang="pl-PL" sz="2600" i="0" u="none" dirty="0" smtClean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pl-PL" sz="2000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W</a:t>
            </a:r>
            <a:r>
              <a:rPr lang="pl-PL" sz="2000" i="0" u="none" dirty="0" smtClean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ieloetapowa, w oparciu o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w następujące kategoria</a:t>
            </a:r>
            <a:endParaRPr lang="pl-PL" sz="2000" dirty="0">
              <a:solidFill>
                <a:schemeClr val="tx1"/>
              </a:solidFill>
              <a:latin typeface="+mj-lt"/>
            </a:endParaRPr>
          </a:p>
          <a:p>
            <a:r>
              <a:rPr lang="pl-PL" sz="2000" dirty="0" smtClean="0">
                <a:solidFill>
                  <a:schemeClr val="tx1"/>
                </a:solidFill>
                <a:latin typeface="+mj-lt"/>
              </a:rPr>
              <a:t>a) Innowacyjność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, oryginalność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podejścia </a:t>
            </a:r>
            <a:r>
              <a:rPr lang="pl-PL" sz="2000" dirty="0">
                <a:solidFill>
                  <a:schemeClr val="tx1"/>
                </a:solidFill>
                <a:latin typeface="+mj-lt"/>
              </a:rPr>
              <a:t>do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problemu/rozwiązania</a:t>
            </a:r>
            <a:endParaRPr lang="pl-PL" sz="2000" dirty="0">
              <a:solidFill>
                <a:schemeClr val="tx1"/>
              </a:solidFill>
              <a:latin typeface="+mj-lt"/>
            </a:endParaRPr>
          </a:p>
          <a:p>
            <a:r>
              <a:rPr lang="pl-PL" sz="2000" dirty="0" smtClean="0">
                <a:latin typeface="+mj-lt"/>
              </a:rPr>
              <a:t>b) Znajomość </a:t>
            </a:r>
            <a:r>
              <a:rPr lang="pl-PL" sz="2000" dirty="0">
                <a:latin typeface="+mj-lt"/>
              </a:rPr>
              <a:t>problemu, trafność wniosków w odniesieniu do potrzeb grupy docelowej </a:t>
            </a:r>
            <a:r>
              <a:rPr lang="pl-PL" sz="2000" dirty="0" smtClean="0">
                <a:latin typeface="+mj-lt"/>
              </a:rPr>
              <a:t>rozwiązania</a:t>
            </a:r>
            <a:endParaRPr lang="pl-PL" sz="2000" dirty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c) Doświadczenie</a:t>
            </a:r>
            <a:r>
              <a:rPr lang="pl-PL" sz="2000" dirty="0">
                <a:latin typeface="+mj-lt"/>
              </a:rPr>
              <a:t>, zasoby, potencjał innowatora </a:t>
            </a:r>
            <a:r>
              <a:rPr lang="pl-PL" sz="2000" dirty="0" smtClean="0">
                <a:latin typeface="+mj-lt"/>
              </a:rPr>
              <a:t>rozwiązania</a:t>
            </a:r>
            <a:endParaRPr lang="pl-PL" sz="2000" dirty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d) Motywacja do </a:t>
            </a:r>
            <a:r>
              <a:rPr lang="pl-PL" sz="2000" dirty="0">
                <a:latin typeface="+mj-lt"/>
              </a:rPr>
              <a:t>realizacji innowacji </a:t>
            </a:r>
            <a:r>
              <a:rPr lang="pl-PL" sz="2000" dirty="0" smtClean="0">
                <a:latin typeface="+mj-lt"/>
              </a:rPr>
              <a:t>rozwiązania</a:t>
            </a:r>
          </a:p>
          <a:p>
            <a:r>
              <a:rPr lang="pl-PL" sz="2000" dirty="0" smtClean="0"/>
              <a:t>e) Użyteczność </a:t>
            </a:r>
            <a:r>
              <a:rPr lang="pl-PL" sz="2000" dirty="0"/>
              <a:t>proponowanego pomysłu, potencjał w zakresie realnego </a:t>
            </a:r>
          </a:p>
          <a:p>
            <a:r>
              <a:rPr lang="pl-PL" sz="2000" dirty="0"/>
              <a:t>rozwiązania </a:t>
            </a:r>
            <a:r>
              <a:rPr lang="pl-PL" sz="2000" dirty="0" smtClean="0"/>
              <a:t>opisanych </a:t>
            </a:r>
            <a:r>
              <a:rPr lang="pl-PL" sz="2000" dirty="0"/>
              <a:t>problemów, zakładanych rezultatów</a:t>
            </a:r>
          </a:p>
          <a:p>
            <a:endParaRPr lang="pl-PL" sz="2000" dirty="0">
              <a:latin typeface="+mj-lt"/>
            </a:endParaRPr>
          </a:p>
          <a:p>
            <a:endParaRPr lang="pl-PL" sz="2000" b="1" i="0" u="none" dirty="0" smtClean="0">
              <a:solidFill>
                <a:srgbClr val="2A4061"/>
              </a:solidFill>
              <a:latin typeface="+mj-lt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283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II</a:t>
            </a:r>
            <a:r>
              <a:rPr lang="pl-PL" sz="4000" b="1" i="0" u="none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l-PL" sz="4000" b="1" i="0" u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tura naboru</a:t>
            </a:r>
            <a:endParaRPr dirty="0"/>
          </a:p>
        </p:txBody>
      </p:sp>
      <p:sp>
        <p:nvSpPr>
          <p:cNvPr id="193" name="Google Shape;193;p13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94" name="Google Shape;194;p13"/>
          <p:cNvSpPr txBox="1"/>
          <p:nvPr/>
        </p:nvSpPr>
        <p:spPr>
          <a:xfrm>
            <a:off x="647700" y="2274570"/>
            <a:ext cx="8783638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380"/>
            </a:pPr>
            <a:r>
              <a:rPr lang="pl-PL" sz="2600" b="0" i="1" u="none" strike="noStrike" cap="none" dirty="0" smtClean="0">
                <a:solidFill>
                  <a:srgbClr val="2A4061"/>
                </a:solidFill>
                <a:highlight>
                  <a:srgbClr val="C0C0C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 b="0" i="0" u="none" strike="noStrike" cap="none" dirty="0">
              <a:solidFill>
                <a:srgbClr val="2A4061"/>
              </a:solidFill>
              <a:highlight>
                <a:srgbClr val="C0C0C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N</a:t>
            </a:r>
            <a:r>
              <a:rPr lang="pl-PL" sz="2000" b="1" i="0" u="none" strike="noStrike" cap="none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abór </a:t>
            </a:r>
            <a:r>
              <a:rPr lang="pl-PL" sz="2000" b="1" i="0" u="none" strike="noStrike" cap="none" dirty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– </a:t>
            </a:r>
            <a:r>
              <a:rPr lang="pl-PL" sz="2000" b="1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do 18.02.2021 r.</a:t>
            </a:r>
          </a:p>
          <a:p>
            <a:r>
              <a:rPr lang="pl-PL" sz="2000" dirty="0">
                <a:latin typeface="+mj-lt"/>
              </a:rPr>
              <a:t>	</a:t>
            </a:r>
            <a:r>
              <a:rPr lang="pl-PL" sz="2000" dirty="0" smtClean="0">
                <a:latin typeface="+mj-lt"/>
              </a:rPr>
              <a:t>Jeden </a:t>
            </a:r>
            <a:r>
              <a:rPr lang="pl-PL" sz="2000" dirty="0" err="1">
                <a:latin typeface="+mj-lt"/>
              </a:rPr>
              <a:t>zgłoszeniodawca</a:t>
            </a:r>
            <a:r>
              <a:rPr lang="pl-PL" sz="2000" dirty="0">
                <a:latin typeface="+mj-lt"/>
              </a:rPr>
              <a:t> w jednej turze naboru może złożyć </a:t>
            </a:r>
            <a:r>
              <a:rPr lang="pl-PL" sz="2000" dirty="0" smtClean="0">
                <a:latin typeface="+mj-lt"/>
              </a:rPr>
              <a:t>	maksymalnie trzy formularze zgłoszeniowe. Zgłoszone </a:t>
            </a:r>
            <a:r>
              <a:rPr lang="pl-PL" sz="2000" dirty="0">
                <a:latin typeface="+mj-lt"/>
              </a:rPr>
              <a:t>pomysły </a:t>
            </a:r>
            <a:r>
              <a:rPr lang="pl-PL" sz="2000" dirty="0" smtClean="0">
                <a:latin typeface="+mj-lt"/>
              </a:rPr>
              <a:t>	muszą </a:t>
            </a:r>
            <a:r>
              <a:rPr lang="pl-PL" sz="2000" dirty="0">
                <a:latin typeface="+mj-lt"/>
              </a:rPr>
              <a:t>być odrębne, nietożsame, muszą występować między </a:t>
            </a:r>
            <a:r>
              <a:rPr lang="pl-PL" sz="2000" dirty="0" smtClean="0">
                <a:latin typeface="+mj-lt"/>
              </a:rPr>
              <a:t>nimi 	wyraźne </a:t>
            </a:r>
            <a:r>
              <a:rPr lang="pl-PL" sz="2000" dirty="0">
                <a:latin typeface="+mj-lt"/>
              </a:rPr>
              <a:t>różnice. </a:t>
            </a:r>
            <a:endParaRPr lang="pl-PL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Ocena formalna i merytoryczne, lista rankingowa - dwa miesiące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i="0" u="none" strike="noStrike" cap="none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Podpisanie umów i przekazanie grantów– </a:t>
            </a:r>
            <a:r>
              <a:rPr lang="pl-PL" sz="2000" b="1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maj/czerwiec</a:t>
            </a:r>
            <a:r>
              <a:rPr lang="pl-PL" sz="2000" b="1" i="0" u="none" strike="noStrike" cap="none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 2021 r </a:t>
            </a:r>
            <a:endParaRPr sz="2000" dirty="0">
              <a:latin typeface="+mj-lt"/>
            </a:endParaRPr>
          </a:p>
          <a:p>
            <a:pPr marL="457200" marR="0" lvl="0" indent="-24257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endParaRPr sz="2600" b="1" i="0" u="none" strike="noStrike" cap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4257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endParaRPr sz="2600" b="1" i="0" u="none" strike="noStrike" cap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4257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endParaRPr sz="2600" b="1" i="0" u="none" strike="noStrike" cap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endParaRPr sz="2600" b="1" i="0" u="none" strike="noStrike" cap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planowane</a:t>
            </a:r>
            <a:r>
              <a:rPr lang="pl-PL" sz="4000" b="1" i="0" u="none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nabory</a:t>
            </a:r>
            <a:endParaRPr dirty="0"/>
          </a:p>
        </p:txBody>
      </p:sp>
      <p:sp>
        <p:nvSpPr>
          <p:cNvPr id="193" name="Google Shape;193;p13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94" name="Google Shape;194;p13"/>
          <p:cNvSpPr txBox="1"/>
          <p:nvPr/>
        </p:nvSpPr>
        <p:spPr>
          <a:xfrm>
            <a:off x="647700" y="2274570"/>
            <a:ext cx="8783638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380"/>
            </a:pPr>
            <a:r>
              <a:rPr lang="pl-PL" sz="2600" b="0" i="1" u="none" strike="noStrike" cap="none" dirty="0" smtClean="0">
                <a:solidFill>
                  <a:srgbClr val="2A4061"/>
                </a:solidFill>
                <a:highlight>
                  <a:srgbClr val="C0C0C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 b="0" i="0" u="none" strike="noStrike" cap="none" dirty="0">
              <a:solidFill>
                <a:srgbClr val="2A4061"/>
              </a:solidFill>
              <a:highlight>
                <a:srgbClr val="C0C0C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4257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r>
              <a:rPr lang="pl-PL" sz="2600" b="1" i="0" u="none" strike="noStrike" cap="none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  roku 2021 planowany jest jeszcze jeden nabór w połowie roku.</a:t>
            </a:r>
          </a:p>
          <a:p>
            <a:pPr marL="457200" marR="0" lvl="0" indent="-24257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r>
              <a:rPr lang="pl-PL" sz="2600" b="1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 2022 roku planowane są dwie tury naborów projektów innowacyjnych.</a:t>
            </a:r>
            <a:endParaRPr sz="2600" b="1" i="0" u="none" strike="noStrike" cap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4257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endParaRPr sz="2600" b="1" i="0" u="none" strike="noStrike" cap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4257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endParaRPr sz="2600" b="1" i="0" u="none" strike="noStrike" cap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4000"/>
              </a:lnSpc>
              <a:spcBef>
                <a:spcPts val="1413"/>
              </a:spcBef>
              <a:spcAft>
                <a:spcPts val="0"/>
              </a:spcAft>
              <a:buClr>
                <a:srgbClr val="00B0F0"/>
              </a:buClr>
              <a:buSzPts val="3380"/>
              <a:buFont typeface="Times New Roman"/>
              <a:buNone/>
            </a:pPr>
            <a:endParaRPr sz="2600" b="1" i="0" u="none" strike="noStrike" cap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522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530225" y="179387"/>
            <a:ext cx="9067800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pl-PL" sz="3500" b="1" i="0" u="none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www.innowacje.rops.poznan.pl/wlacznik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24271"/>
            <a:ext cx="9928224" cy="565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247abe00a_0_3"/>
          <p:cNvSpPr txBox="1">
            <a:spLocks noGrp="1"/>
          </p:cNvSpPr>
          <p:nvPr>
            <p:ph type="title"/>
          </p:nvPr>
        </p:nvSpPr>
        <p:spPr>
          <a:xfrm>
            <a:off x="530225" y="179387"/>
            <a:ext cx="9067800" cy="1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pl-PL" sz="3500" b="1" i="0" u="none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www.innowacje.rops.poznan.pl/wlacznik</a:t>
            </a:r>
            <a:endParaRPr/>
          </a:p>
        </p:txBody>
      </p:sp>
      <p:pic>
        <p:nvPicPr>
          <p:cNvPr id="173" name="Google Shape;173;g9247abe00a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012" y="1249362"/>
            <a:ext cx="9183686" cy="630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dirty="0"/>
          </a:p>
        </p:txBody>
      </p:sp>
      <p:sp>
        <p:nvSpPr>
          <p:cNvPr id="200" name="Google Shape;200;p14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201" name="Google Shape;201;p14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A4061"/>
              </a:buClr>
              <a:buSzPts val="2600"/>
            </a:pPr>
            <a:r>
              <a:rPr lang="pl-PL" sz="2600" b="1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Zapraszamy do współpracy:</a:t>
            </a:r>
          </a:p>
          <a:p>
            <a:pPr marL="457200" lvl="0" indent="-292100">
              <a:lnSpc>
                <a:spcPct val="104000"/>
              </a:lnSpc>
              <a:spcBef>
                <a:spcPts val="1400"/>
              </a:spcBef>
              <a:buClr>
                <a:schemeClr val="lt1"/>
              </a:buClr>
              <a:buSzPts val="2600"/>
            </a:pPr>
            <a:r>
              <a:rPr lang="pl-PL" sz="2000" b="1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Urząd Marszałkowski Województwa Zachodniopomorskiego </a:t>
            </a:r>
          </a:p>
          <a:p>
            <a:pPr marL="457200" lvl="0" indent="-292100">
              <a:lnSpc>
                <a:spcPct val="104000"/>
              </a:lnSpc>
              <a:spcBef>
                <a:spcPts val="1400"/>
              </a:spcBef>
              <a:buClr>
                <a:schemeClr val="lt1"/>
              </a:buClr>
              <a:buSzPts val="2600"/>
            </a:pPr>
            <a:r>
              <a:rPr lang="pl-PL" sz="2000" b="1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Regionalny </a:t>
            </a:r>
            <a:r>
              <a:rPr lang="pl-PL" sz="2000" b="1" dirty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Ośrodek Polityki </a:t>
            </a:r>
            <a:r>
              <a:rPr lang="pl-PL" sz="2000" b="1" dirty="0" smtClean="0">
                <a:solidFill>
                  <a:srgbClr val="2A4061"/>
                </a:solidFill>
                <a:latin typeface="+mj-lt"/>
                <a:ea typeface="Century Gothic"/>
                <a:cs typeface="Century Gothic"/>
                <a:sym typeface="Century Gothic"/>
              </a:rPr>
              <a:t>Społecznej</a:t>
            </a:r>
          </a:p>
          <a:p>
            <a:pPr marL="457200" lvl="0" indent="-292100">
              <a:lnSpc>
                <a:spcPct val="104000"/>
              </a:lnSpc>
              <a:spcBef>
                <a:spcPts val="1400"/>
              </a:spcBef>
              <a:buClr>
                <a:schemeClr val="lt1"/>
              </a:buClr>
              <a:buSzPts val="2600"/>
            </a:pPr>
            <a:endParaRPr lang="pl-PL" sz="2000" b="1" dirty="0" smtClean="0">
              <a:solidFill>
                <a:srgbClr val="2A4061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457200" lvl="0" indent="-292100">
              <a:lnSpc>
                <a:spcPct val="104000"/>
              </a:lnSpc>
              <a:spcBef>
                <a:spcPts val="1400"/>
              </a:spcBef>
              <a:buClr>
                <a:schemeClr val="lt1"/>
              </a:buClr>
              <a:buSzPts val="2600"/>
            </a:pPr>
            <a:r>
              <a:rPr lang="pl-PL" sz="2000" b="1" dirty="0" smtClean="0">
                <a:solidFill>
                  <a:srgbClr val="FF0000"/>
                </a:solidFill>
                <a:latin typeface="+mj-lt"/>
                <a:ea typeface="Century Gothic"/>
                <a:cs typeface="Century Gothic"/>
                <a:sym typeface="Century Gothic"/>
              </a:rPr>
              <a:t>Magdalena </a:t>
            </a:r>
            <a:r>
              <a:rPr lang="pl-PL" sz="2000" b="1" dirty="0">
                <a:solidFill>
                  <a:srgbClr val="FF0000"/>
                </a:solidFill>
                <a:latin typeface="+mj-lt"/>
                <a:ea typeface="Century Gothic"/>
                <a:cs typeface="Century Gothic"/>
                <a:sym typeface="Century Gothic"/>
              </a:rPr>
              <a:t>Szymańska, tel. 91/42 53 674, </a:t>
            </a:r>
            <a:endParaRPr lang="pl-PL" sz="2000" b="1" dirty="0" smtClean="0">
              <a:solidFill>
                <a:srgbClr val="FF0000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457200" lvl="0" indent="-292100">
              <a:lnSpc>
                <a:spcPct val="104000"/>
              </a:lnSpc>
              <a:spcBef>
                <a:spcPts val="1400"/>
              </a:spcBef>
              <a:buClr>
                <a:schemeClr val="lt1"/>
              </a:buClr>
              <a:buSzPts val="2600"/>
            </a:pPr>
            <a:r>
              <a:rPr lang="pl-PL" sz="2000" b="1" dirty="0" smtClean="0">
                <a:solidFill>
                  <a:srgbClr val="FF0000"/>
                </a:solidFill>
                <a:latin typeface="+mj-lt"/>
                <a:ea typeface="Century Gothic"/>
                <a:cs typeface="Century Gothic"/>
                <a:sym typeface="Century Gothic"/>
              </a:rPr>
              <a:t>e-mail</a:t>
            </a:r>
            <a:r>
              <a:rPr lang="pl-PL" sz="2000" b="1" dirty="0">
                <a:solidFill>
                  <a:srgbClr val="FF0000"/>
                </a:solidFill>
                <a:latin typeface="+mj-lt"/>
                <a:ea typeface="Century Gothic"/>
                <a:cs typeface="Century Gothic"/>
                <a:sym typeface="Century Gothic"/>
              </a:rPr>
              <a:t>: rops.innowacje@wzp.pl</a:t>
            </a:r>
          </a:p>
          <a:p>
            <a:pPr marL="457200" marR="0" lvl="0" indent="-2921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lang="pl-PL" sz="2600" b="1" dirty="0" smtClean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lang="pl-PL" sz="2600" b="1" dirty="0" smtClean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lang="pl-PL" sz="2600" b="1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pl-PL" sz="2600" b="1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 b="1" i="0" u="none" dirty="0" smtClean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sz="2600" b="1" i="0" u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sz="2600" b="1" i="0" u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b="1" i="0" u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719137" y="107950"/>
            <a:ext cx="9361487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44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Założenia projektu 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12" name="Google Shape;112;p3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826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2A4061"/>
              </a:buClr>
              <a:buSzPts val="3000"/>
              <a:buFont typeface="Century Gothic"/>
              <a:buChar char="•"/>
            </a:pPr>
            <a:r>
              <a:rPr lang="pl-PL" sz="3000" b="1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pl-PL" sz="3000" b="1" i="0" u="none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rojekt partnerski o zasięgu ogólnopolskim </a:t>
            </a:r>
          </a:p>
          <a:p>
            <a:pPr marL="457200" marR="0" lvl="0" indent="-4826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2A4061"/>
              </a:buClr>
              <a:buSzPts val="3000"/>
              <a:buFont typeface="Century Gothic"/>
              <a:buChar char="•"/>
            </a:pPr>
            <a:r>
              <a:rPr lang="pl-PL" sz="3000" b="1" i="0" u="none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okres </a:t>
            </a:r>
            <a:r>
              <a:rPr lang="pl-PL" sz="3000" b="1" i="0" u="none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realizacji: 1.07.2020 do 30.09.2023</a:t>
            </a:r>
            <a:endParaRPr sz="3000" dirty="0"/>
          </a:p>
          <a:p>
            <a:pPr marL="457200" marR="0" lvl="0" indent="-4826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2A4061"/>
              </a:buClr>
              <a:buSzPts val="3000"/>
              <a:buFont typeface="Century Gothic"/>
              <a:buChar char="•"/>
            </a:pPr>
            <a:r>
              <a:rPr lang="pl-PL" sz="3000" b="1" i="0" u="none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 innowacji</a:t>
            </a:r>
            <a:endParaRPr sz="3000" dirty="0"/>
          </a:p>
          <a:p>
            <a:pPr marL="457200" marR="0" lvl="0" indent="-4826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2A4061"/>
              </a:buClr>
              <a:buSzPts val="3000"/>
              <a:buFont typeface="Century Gothic"/>
              <a:buChar char="•"/>
            </a:pPr>
            <a:r>
              <a:rPr lang="pl-PL" sz="3000" b="1" i="0" u="none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tur naboru</a:t>
            </a:r>
            <a:endParaRPr sz="3000" dirty="0"/>
          </a:p>
          <a:p>
            <a:pPr marL="457200" marR="0" lvl="0" indent="-4826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2A4061"/>
              </a:buClr>
              <a:buSzPts val="3000"/>
              <a:buFont typeface="Century Gothic"/>
              <a:buChar char="•"/>
            </a:pPr>
            <a:r>
              <a:rPr lang="pl-PL" sz="3000" b="1" i="0" u="none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innowacji wybranych do upowszechniania</a:t>
            </a:r>
            <a:endParaRPr sz="3000" dirty="0"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b="1" i="0" u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19137" y="107950"/>
            <a:ext cx="9361487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4400" b="1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założenia projektu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26" name="Google Shape;126;p5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720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2A4061"/>
              </a:buClr>
              <a:buSzPts val="2600"/>
              <a:buFont typeface="Century Gothic"/>
              <a:buChar char="•"/>
            </a:pPr>
            <a:r>
              <a:rPr lang="pl-PL" sz="2600" b="1" i="0" u="none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Wsparcie Mentorów na każdym etapie rekrutacji i realizacji</a:t>
            </a:r>
            <a:endParaRPr dirty="0"/>
          </a:p>
          <a:p>
            <a:pPr marL="457200" marR="0" lvl="0" indent="-4572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2A4061"/>
              </a:buClr>
              <a:buSzPts val="2600"/>
              <a:buFont typeface="Century Gothic"/>
              <a:buChar char="•"/>
            </a:pPr>
            <a:r>
              <a:rPr lang="pl-PL" sz="2600" b="1" i="0" u="none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ścieżki wsparcia </a:t>
            </a:r>
            <a:r>
              <a:rPr lang="pl-PL" sz="2600" b="1" i="0" u="none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innowatorów (dla osób fizycznych/grup nieformalnych i dla podmiotów prawnych) </a:t>
            </a:r>
            <a:endParaRPr sz="2600" b="1" i="1" u="none" dirty="0">
              <a:solidFill>
                <a:srgbClr val="2A406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2A4061"/>
              </a:buClr>
              <a:buSzPts val="2600"/>
              <a:buFont typeface="Century Gothic"/>
              <a:buChar char="•"/>
            </a:pPr>
            <a:r>
              <a:rPr lang="pl-PL" sz="2600" b="1" i="0" u="none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Doradztwo </a:t>
            </a:r>
            <a:r>
              <a:rPr lang="pl-PL" sz="2600" b="1" i="0" u="none" dirty="0" smtClean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specjalistyczne</a:t>
            </a:r>
            <a:endParaRPr dirty="0"/>
          </a:p>
          <a:p>
            <a:pPr marL="457200" marR="0" lvl="0" indent="-457200" algn="l" rtl="0">
              <a:lnSpc>
                <a:spcPct val="104000"/>
              </a:lnSpc>
              <a:spcBef>
                <a:spcPts val="1400"/>
              </a:spcBef>
              <a:spcAft>
                <a:spcPts val="0"/>
              </a:spcAft>
              <a:buClr>
                <a:srgbClr val="2A4061"/>
              </a:buClr>
              <a:buSzPts val="2600"/>
              <a:buFont typeface="Century Gothic"/>
              <a:buChar char="•"/>
            </a:pPr>
            <a:r>
              <a:rPr lang="pl-PL" sz="2600" b="1" i="0" u="none" dirty="0">
                <a:solidFill>
                  <a:srgbClr val="2A40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Grant: min. 5 tys., śr.: 32 tys.; maks. 60 tys. zł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580450" y="0"/>
            <a:ext cx="95001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l-PL" sz="4000" b="1" dirty="0">
                <a:solidFill>
                  <a:schemeClr val="lt1"/>
                </a:solidFill>
                <a:latin typeface="Century Gothic"/>
                <a:sym typeface="Century Gothic"/>
              </a:rPr>
              <a:t/>
            </a:r>
            <a:br>
              <a:rPr lang="pl-PL" sz="4000" b="1" dirty="0">
                <a:solidFill>
                  <a:schemeClr val="lt1"/>
                </a:solidFill>
                <a:latin typeface="Century Gothic"/>
                <a:sym typeface="Century Gothic"/>
              </a:rPr>
            </a:br>
            <a:r>
              <a:rPr lang="pl-PL" sz="4000" b="1" dirty="0" smtClean="0">
                <a:solidFill>
                  <a:schemeClr val="lt1"/>
                </a:solidFill>
                <a:latin typeface="Century Gothic"/>
                <a:sym typeface="Century Gothic"/>
              </a:rPr>
              <a:t>Aktualnie prowadzona II tura naboru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40" name="Google Shape;140;p7"/>
          <p:cNvSpPr txBox="1"/>
          <p:nvPr/>
        </p:nvSpPr>
        <p:spPr>
          <a:xfrm>
            <a:off x="580450" y="1880994"/>
            <a:ext cx="87837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fontAlgn="base"/>
            <a:r>
              <a:rPr lang="pl-PL" sz="26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Termin zakończenia </a:t>
            </a:r>
            <a:r>
              <a:rPr lang="pl-PL" sz="2800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naboru</a:t>
            </a:r>
            <a:r>
              <a:rPr lang="pl-PL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 </a:t>
            </a:r>
            <a:r>
              <a:rPr lang="pl-PL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lutego 2021 </a:t>
            </a:r>
            <a:r>
              <a:rPr lang="pl-PL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r.</a:t>
            </a:r>
          </a:p>
          <a:p>
            <a:endParaRPr lang="pl-PL" sz="2000" dirty="0"/>
          </a:p>
          <a:p>
            <a:pPr fontAlgn="base"/>
            <a:r>
              <a:rPr lang="pl-PL" sz="2000" dirty="0"/>
              <a:t> </a:t>
            </a:r>
          </a:p>
          <a:p>
            <a:pPr fontAlgn="base"/>
            <a:r>
              <a:rPr lang="pl-PL" sz="2000" dirty="0" smtClean="0"/>
              <a:t>Zgłoszenia - Formularz </a:t>
            </a:r>
            <a:r>
              <a:rPr lang="pl-PL" sz="2000" dirty="0"/>
              <a:t>Karty Innowacji należy dostarczyć w wersji elektronicznej </a:t>
            </a:r>
            <a:r>
              <a:rPr lang="pl-PL" sz="2000" b="1" dirty="0" smtClean="0"/>
              <a:t>do </a:t>
            </a:r>
            <a:r>
              <a:rPr lang="pl-PL" sz="2000" b="1" dirty="0"/>
              <a:t>18 </a:t>
            </a:r>
            <a:r>
              <a:rPr lang="pl-PL" sz="2000" b="1" dirty="0" smtClean="0"/>
              <a:t>lutego 2021 </a:t>
            </a:r>
            <a:r>
              <a:rPr lang="pl-PL" sz="2000" b="1" dirty="0"/>
              <a:t>r. do godziny 23:59</a:t>
            </a:r>
            <a:r>
              <a:rPr lang="pl-PL" sz="2000" dirty="0"/>
              <a:t> </a:t>
            </a:r>
          </a:p>
          <a:p>
            <a:pPr fontAlgn="base"/>
            <a:r>
              <a:rPr lang="pl-PL" sz="2000" dirty="0"/>
              <a:t>na adres</a:t>
            </a:r>
            <a:r>
              <a:rPr lang="pl-PL" sz="2000" dirty="0">
                <a:solidFill>
                  <a:srgbClr val="FF0000"/>
                </a:solidFill>
              </a:rPr>
              <a:t> </a:t>
            </a:r>
            <a:r>
              <a:rPr lang="pl-PL" sz="2000" dirty="0" smtClean="0">
                <a:solidFill>
                  <a:srgbClr val="FF0000"/>
                </a:solidFill>
              </a:rPr>
              <a:t>innowacje@rops.poznan.pl</a:t>
            </a:r>
            <a:endParaRPr lang="pl-PL" sz="2000" dirty="0">
              <a:solidFill>
                <a:srgbClr val="FF0000"/>
              </a:solidFill>
            </a:endParaRPr>
          </a:p>
          <a:p>
            <a:pPr fontAlgn="base"/>
            <a:r>
              <a:rPr lang="pl-PL" sz="2000" b="1" dirty="0"/>
              <a:t> </a:t>
            </a:r>
            <a:endParaRPr lang="pl-PL" sz="2000" dirty="0"/>
          </a:p>
          <a:p>
            <a:pPr fontAlgn="base"/>
            <a:r>
              <a:rPr lang="pl-PL" sz="2000" b="1" dirty="0"/>
              <a:t>Przesłanie </a:t>
            </a:r>
            <a:r>
              <a:rPr lang="pl-PL" sz="2000" b="1" dirty="0" smtClean="0"/>
              <a:t>Formularza </a:t>
            </a:r>
            <a:r>
              <a:rPr lang="pl-PL" sz="2000" b="1" dirty="0"/>
              <a:t>jest niezbędnym warunkiem możliwości dalszego udziału w </a:t>
            </a:r>
            <a:r>
              <a:rPr lang="pl-PL" sz="2000" b="1" dirty="0" smtClean="0"/>
              <a:t>II </a:t>
            </a:r>
            <a:r>
              <a:rPr lang="pl-PL" sz="2000" b="1" dirty="0"/>
              <a:t>turze naboru.</a:t>
            </a:r>
            <a:endParaRPr lang="pl-PL" sz="2000" dirty="0"/>
          </a:p>
          <a:p>
            <a:pPr fontAlgn="base"/>
            <a:r>
              <a:rPr lang="pl-PL" sz="2000" dirty="0">
                <a:solidFill>
                  <a:srgbClr val="FF0000"/>
                </a:solidFill>
              </a:rPr>
              <a:t>Karta Innowacji – dla osób fizycznych i grup nieformalnych</a:t>
            </a:r>
          </a:p>
          <a:p>
            <a:pPr fontAlgn="base"/>
            <a:r>
              <a:rPr lang="pl-PL" sz="2000" dirty="0">
                <a:solidFill>
                  <a:srgbClr val="FF0000"/>
                </a:solidFill>
              </a:rPr>
              <a:t>Karta Innowacji – dla osób </a:t>
            </a:r>
            <a:r>
              <a:rPr lang="pl-PL" sz="2000" dirty="0" smtClean="0">
                <a:solidFill>
                  <a:srgbClr val="FF0000"/>
                </a:solidFill>
              </a:rPr>
              <a:t>prawnych</a:t>
            </a:r>
            <a:endParaRPr lang="pl-PL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247abe00a_0_15"/>
          <p:cNvSpPr txBox="1">
            <a:spLocks noGrp="1"/>
          </p:cNvSpPr>
          <p:nvPr>
            <p:ph type="title"/>
          </p:nvPr>
        </p:nvSpPr>
        <p:spPr>
          <a:xfrm>
            <a:off x="580450" y="0"/>
            <a:ext cx="9500100" cy="1129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Na co można otrzymać wsparcie?</a:t>
            </a:r>
            <a:endParaRPr sz="280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g9247abe00a_0_15"/>
          <p:cNvSpPr txBox="1"/>
          <p:nvPr/>
        </p:nvSpPr>
        <p:spPr>
          <a:xfrm>
            <a:off x="9001125" y="6637337"/>
            <a:ext cx="7923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4" name="Prostokąt 3"/>
          <p:cNvSpPr/>
          <p:nvPr/>
        </p:nvSpPr>
        <p:spPr>
          <a:xfrm>
            <a:off x="438539" y="2057567"/>
            <a:ext cx="836955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Poszukujemy osób, organizacji, instytucji i firm, które chcą </a:t>
            </a:r>
            <a:r>
              <a:rPr lang="pl-PL" sz="2400" dirty="0" smtClean="0"/>
              <a:t>tworzyć nowe</a:t>
            </a:r>
            <a:r>
              <a:rPr lang="pl-PL" sz="2400" dirty="0"/>
              <a:t>, bardziej efektywne </a:t>
            </a:r>
            <a:r>
              <a:rPr lang="pl-PL" sz="2400" dirty="0" smtClean="0"/>
              <a:t>rozwiązania – </a:t>
            </a:r>
            <a:r>
              <a:rPr lang="pl-PL" sz="2400" dirty="0" err="1" smtClean="0"/>
              <a:t>mikroinnowacje</a:t>
            </a:r>
            <a:r>
              <a:rPr lang="pl-PL" sz="2400" dirty="0" smtClean="0"/>
              <a:t> w  obszarze </a:t>
            </a:r>
            <a:r>
              <a:rPr lang="pl-PL" sz="2400" dirty="0"/>
              <a:t>włączenia </a:t>
            </a:r>
            <a:r>
              <a:rPr lang="pl-PL" sz="2400" dirty="0" smtClean="0"/>
              <a:t>społecznego.</a:t>
            </a:r>
          </a:p>
          <a:p>
            <a:endParaRPr lang="pl-PL" sz="2400" dirty="0"/>
          </a:p>
          <a:p>
            <a:r>
              <a:rPr lang="pl-PL" sz="2000" dirty="0"/>
              <a:t>Obszar włączenia społecznego, wokół którego koncentrują się działania </a:t>
            </a:r>
            <a:r>
              <a:rPr lang="pl-PL" sz="2000" dirty="0" smtClean="0"/>
              <a:t>Inkubatora, obejmuje wyzwania </a:t>
            </a:r>
            <a:r>
              <a:rPr lang="pl-PL" sz="2000" dirty="0"/>
              <a:t>w zakresie integracji </a:t>
            </a:r>
            <a:r>
              <a:rPr lang="pl-PL" sz="2000" dirty="0" smtClean="0"/>
              <a:t>społecznej </a:t>
            </a:r>
            <a:r>
              <a:rPr lang="pl-PL" sz="2000" dirty="0"/>
              <a:t>i </a:t>
            </a:r>
            <a:r>
              <a:rPr lang="pl-PL" sz="2000" dirty="0" smtClean="0"/>
              <a:t>zawodowej osób </a:t>
            </a:r>
            <a:r>
              <a:rPr lang="pl-PL" sz="2000" dirty="0"/>
              <a:t>zagrożonych wykluczeniem społecznym, zwalczania ubóstwa, ułatwienia dostępu do wysokiej </a:t>
            </a:r>
            <a:r>
              <a:rPr lang="pl-PL" sz="2000" dirty="0" smtClean="0"/>
              <a:t>jakości </a:t>
            </a:r>
            <a:r>
              <a:rPr lang="pl-PL" sz="2000" dirty="0"/>
              <a:t>usług społecznych </a:t>
            </a:r>
            <a:r>
              <a:rPr lang="pl-PL" sz="2000" dirty="0" smtClean="0"/>
              <a:t>i zdrowotnych</a:t>
            </a:r>
            <a:r>
              <a:rPr lang="pl-PL" sz="2000" dirty="0"/>
              <a:t>. Wypracowywane w Inkubatorze innowacje mają ułatwić </a:t>
            </a:r>
            <a:r>
              <a:rPr lang="pl-PL" sz="2000" dirty="0" smtClean="0"/>
              <a:t>odbiorcom  </a:t>
            </a:r>
            <a:r>
              <a:rPr lang="pl-PL" sz="2000" dirty="0"/>
              <a:t>aktywne  funkcjonowanie  w  różnych  </a:t>
            </a:r>
            <a:r>
              <a:rPr lang="pl-PL" sz="2000" dirty="0" smtClean="0"/>
              <a:t>dziedzinach życia  </a:t>
            </a:r>
            <a:r>
              <a:rPr lang="pl-PL" sz="2000" dirty="0"/>
              <a:t>społecznego,  publicznego </a:t>
            </a:r>
            <a:r>
              <a:rPr lang="pl-PL" sz="2000" dirty="0" smtClean="0"/>
              <a:t>i </a:t>
            </a:r>
            <a:r>
              <a:rPr lang="pl-PL" sz="2000" dirty="0"/>
              <a:t>gospodarczego, realizowanie się w wybranych rolach społecznych w życiu zawodowym, rodzinnym, </a:t>
            </a:r>
          </a:p>
          <a:p>
            <a:r>
              <a:rPr lang="pl-PL" sz="2000" dirty="0"/>
              <a:t>towarzyskim, kulturalnym czy politycznym, na równi z resztą społeczeństwa.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b="1" dirty="0" smtClean="0">
                <a:solidFill>
                  <a:srgbClr val="FFFFFF"/>
                </a:solidFill>
                <a:latin typeface="+mj-lt"/>
                <a:sym typeface="Century Gothic"/>
              </a:rPr>
              <a:t>	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Kryteria wyboru </a:t>
            </a:r>
            <a:r>
              <a:rPr lang="pl-PL" sz="2800" dirty="0" err="1" smtClean="0">
                <a:solidFill>
                  <a:srgbClr val="FFFFFF"/>
                </a:solidFill>
                <a:latin typeface="+mj-lt"/>
                <a:sym typeface="Century Gothic"/>
              </a:rPr>
              <a:t>grantobiorców</a:t>
            </a:r>
            <a:endParaRPr sz="2800" dirty="0">
              <a:latin typeface="+mj-lt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54" name="Google Shape;154;p8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pl-PL" sz="2800" dirty="0" err="1"/>
              <a:t>Grantobiorcami</a:t>
            </a:r>
            <a:r>
              <a:rPr lang="pl-PL" sz="2800" dirty="0"/>
              <a:t> są podmioty pozarządowe i prywatne (w tym osoby fizyczne, osoby fizyczne </a:t>
            </a:r>
          </a:p>
          <a:p>
            <a:r>
              <a:rPr lang="pl-PL" sz="2800" dirty="0"/>
              <a:t>prowadzące działalność gospodarczą oraz grupy nieformalne składające się z min. 2 osób </a:t>
            </a:r>
          </a:p>
          <a:p>
            <a:r>
              <a:rPr lang="pl-PL" sz="2800" dirty="0"/>
              <a:t>fizycznych) albo publiczne, inne niż beneficjent projektu grantowego, mające </a:t>
            </a:r>
            <a:r>
              <a:rPr lang="pl-PL" sz="2800" dirty="0" smtClean="0"/>
              <a:t>pomysł na </a:t>
            </a:r>
            <a:r>
              <a:rPr lang="pl-PL" sz="2800" dirty="0"/>
              <a:t>innowacyjne narzędzie, metodę lub rozwiązanie wspierające osiągnięcie celów projektu </a:t>
            </a:r>
            <a:r>
              <a:rPr lang="pl-PL" sz="2800" dirty="0" smtClean="0"/>
              <a:t>grantowego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err="1" smtClean="0"/>
              <a:t>Grantobiorcy</a:t>
            </a:r>
            <a:r>
              <a:rPr lang="pl-PL" sz="2800" dirty="0" smtClean="0"/>
              <a:t> mogą pochodzić z terenu całej Polski</a:t>
            </a:r>
            <a:endParaRPr lang="pl-PL" sz="2800" dirty="0"/>
          </a:p>
          <a:p>
            <a:endParaRPr lang="pl-PL" sz="2800" dirty="0"/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b="1" i="0" u="none" dirty="0">
              <a:solidFill>
                <a:srgbClr val="2A40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b="1" dirty="0" smtClean="0">
                <a:solidFill>
                  <a:srgbClr val="FFFFFF"/>
                </a:solidFill>
                <a:latin typeface="+mj-lt"/>
                <a:sym typeface="Century Gothic"/>
              </a:rPr>
              <a:t>	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Kryteria wyboru </a:t>
            </a:r>
            <a:r>
              <a:rPr lang="pl-PL" sz="2800" dirty="0" err="1" smtClean="0">
                <a:solidFill>
                  <a:srgbClr val="FFFFFF"/>
                </a:solidFill>
                <a:latin typeface="+mj-lt"/>
                <a:sym typeface="Century Gothic"/>
              </a:rPr>
              <a:t>grantobiorców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 – cd.</a:t>
            </a:r>
            <a:endParaRPr sz="2800" dirty="0">
              <a:latin typeface="+mj-lt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54" name="Google Shape;154;p8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pl-PL" sz="2800" dirty="0" smtClean="0"/>
              <a:t>Celem udzielania grantu jest opracowanie innowacyjnego pomysłu oraz przeprowadzenie procesu testowania innowacyjnego rozwiązania w temacie włączenia społecznego</a:t>
            </a:r>
          </a:p>
          <a:p>
            <a:endParaRPr lang="pl-PL" sz="2800" dirty="0" smtClean="0"/>
          </a:p>
          <a:p>
            <a:r>
              <a:rPr lang="pl-PL" sz="2800" dirty="0" smtClean="0"/>
              <a:t>Grant jest wypłacany na podstawie podpisanej między </a:t>
            </a:r>
            <a:r>
              <a:rPr lang="pl-PL" sz="2800" dirty="0" err="1" smtClean="0"/>
              <a:t>grantodawcą</a:t>
            </a:r>
            <a:r>
              <a:rPr lang="pl-PL" sz="2800" dirty="0" smtClean="0"/>
              <a:t> a </a:t>
            </a:r>
            <a:r>
              <a:rPr lang="pl-PL" sz="2800" dirty="0" err="1" smtClean="0"/>
              <a:t>grantobiorcą</a:t>
            </a:r>
            <a:r>
              <a:rPr lang="pl-PL" sz="2800" dirty="0" smtClean="0"/>
              <a:t> umowy o powierzenie grantu na opracowanie i przetestowanie innowacji społecznej</a:t>
            </a:r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96741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215900" y="107950"/>
            <a:ext cx="9864725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2800" b="1" dirty="0" smtClean="0">
                <a:solidFill>
                  <a:srgbClr val="FFFFFF"/>
                </a:solidFill>
                <a:latin typeface="+mj-lt"/>
                <a:sym typeface="Century Gothic"/>
              </a:rPr>
              <a:t>	</a:t>
            </a:r>
            <a:r>
              <a:rPr lang="pl-PL" sz="2800" dirty="0" err="1" smtClean="0">
                <a:solidFill>
                  <a:srgbClr val="FFFFFF"/>
                </a:solidFill>
                <a:latin typeface="+mj-lt"/>
                <a:sym typeface="Century Gothic"/>
              </a:rPr>
              <a:t>Grantobiorcy</a:t>
            </a:r>
            <a:r>
              <a:rPr lang="pl-PL" sz="2800" dirty="0" smtClean="0">
                <a:solidFill>
                  <a:srgbClr val="FFFFFF"/>
                </a:solidFill>
                <a:latin typeface="+mj-lt"/>
                <a:sym typeface="Century Gothic"/>
              </a:rPr>
              <a:t> -wykluczenia</a:t>
            </a:r>
            <a:endParaRPr sz="2800" dirty="0">
              <a:latin typeface="+mj-lt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9001125" y="6637337"/>
            <a:ext cx="792162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54" name="Google Shape;154;p8"/>
          <p:cNvSpPr txBox="1"/>
          <p:nvPr/>
        </p:nvSpPr>
        <p:spPr>
          <a:xfrm>
            <a:off x="647700" y="2266950"/>
            <a:ext cx="8783637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r>
              <a:rPr lang="pl-PL" sz="2400" dirty="0"/>
              <a:t>Z możliwości ubiegania się o grant wykluczone są osoby i podmioty, które</a:t>
            </a:r>
            <a:r>
              <a:rPr lang="pl-PL" sz="2400" dirty="0" smtClean="0"/>
              <a:t>:</a:t>
            </a:r>
          </a:p>
          <a:p>
            <a:r>
              <a:rPr lang="pl-PL" sz="2400" dirty="0" smtClean="0"/>
              <a:t>a) w </a:t>
            </a:r>
            <a:r>
              <a:rPr lang="pl-PL" sz="2400" dirty="0"/>
              <a:t>przypadku osób fizycznych </a:t>
            </a:r>
            <a:r>
              <a:rPr lang="pl-PL" sz="2400" dirty="0" smtClean="0"/>
              <a:t>– nie </a:t>
            </a:r>
            <a:r>
              <a:rPr lang="pl-PL" sz="2400" dirty="0"/>
              <a:t>są </a:t>
            </a:r>
            <a:r>
              <a:rPr lang="pl-PL" sz="2400" dirty="0" smtClean="0"/>
              <a:t>pełnoletnie</a:t>
            </a:r>
            <a:r>
              <a:rPr lang="pl-PL" sz="2400" dirty="0"/>
              <a:t>, nie korzystają w pełni z praw publicznych i nie posiadają pełnej zdolności do czynności prawnych</a:t>
            </a:r>
          </a:p>
          <a:p>
            <a:r>
              <a:rPr lang="pl-PL" sz="2400" dirty="0" smtClean="0"/>
              <a:t>b) w </a:t>
            </a:r>
            <a:r>
              <a:rPr lang="pl-PL" sz="2400" dirty="0"/>
              <a:t>przypadku osób prawnych </a:t>
            </a:r>
            <a:r>
              <a:rPr lang="pl-PL" sz="2400" dirty="0" smtClean="0"/>
              <a:t>– nie </a:t>
            </a:r>
            <a:r>
              <a:rPr lang="pl-PL" sz="2400" dirty="0"/>
              <a:t>są wpisane we właściwym rejestrze </a:t>
            </a:r>
          </a:p>
          <a:p>
            <a:r>
              <a:rPr lang="pl-PL" sz="2400" dirty="0" smtClean="0"/>
              <a:t>c) w </a:t>
            </a:r>
            <a:r>
              <a:rPr lang="pl-PL" sz="2400" dirty="0"/>
              <a:t>przypadku osób prawnych </a:t>
            </a:r>
            <a:r>
              <a:rPr lang="pl-PL" sz="2400" dirty="0" smtClean="0"/>
              <a:t>– toczy </a:t>
            </a:r>
            <a:r>
              <a:rPr lang="pl-PL" sz="2400" dirty="0"/>
              <a:t>się wobec nich postępowanie </a:t>
            </a:r>
            <a:r>
              <a:rPr lang="pl-PL" sz="2400" dirty="0" smtClean="0"/>
              <a:t>upadłościowe, restrukturyzacyjne</a:t>
            </a:r>
            <a:r>
              <a:rPr lang="pl-PL" sz="2400" dirty="0"/>
              <a:t>, naprawcze lub likwidacyjne </a:t>
            </a:r>
          </a:p>
        </p:txBody>
      </p:sp>
    </p:spTree>
    <p:extLst>
      <p:ext uri="{BB962C8B-B14F-4D97-AF65-F5344CB8AC3E}">
        <p14:creationId xmlns:p14="http://schemas.microsoft.com/office/powerpoint/2010/main" val="20548086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791</Words>
  <Application>Microsoft Office PowerPoint</Application>
  <PresentationFormat>Niestandardowy</PresentationFormat>
  <Paragraphs>100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Source Sans Pro Black</vt:lpstr>
      <vt:lpstr>Motyw pakietu Office</vt:lpstr>
      <vt:lpstr>Tematyka</vt:lpstr>
      <vt:lpstr>Prezentacja programu PowerPoint</vt:lpstr>
      <vt:lpstr>Założenia projektu </vt:lpstr>
      <vt:lpstr>założenia projektu</vt:lpstr>
      <vt:lpstr> Aktualnie prowadzona II tura naboru </vt:lpstr>
      <vt:lpstr> Na co można otrzymać wsparcie? </vt:lpstr>
      <vt:lpstr> Kryteria wyboru grantobiorców</vt:lpstr>
      <vt:lpstr> Kryteria wyboru grantobiorców – cd.</vt:lpstr>
      <vt:lpstr> Grantobiorcy -wykluczenia</vt:lpstr>
      <vt:lpstr> Grantobiorcy –wykluczenia cd.</vt:lpstr>
      <vt:lpstr> Grantobiorcy –wykluczenia cd.</vt:lpstr>
      <vt:lpstr> Grantobiorcy –wykluczenia cd.</vt:lpstr>
      <vt:lpstr> Kryteria oceny innowacji</vt:lpstr>
      <vt:lpstr> Kryteria oceny innowacji</vt:lpstr>
      <vt:lpstr>II tura naboru</vt:lpstr>
      <vt:lpstr>planowane nabory</vt:lpstr>
      <vt:lpstr>www.innowacje.rops.poznan.pl/wlacznik</vt:lpstr>
      <vt:lpstr>www.innowacje.rops.poznan.pl/wlacznik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Tematyka</dc:title>
  <dc:creator>Agnieszka</dc:creator>
  <cp:lastModifiedBy>amisztak</cp:lastModifiedBy>
  <cp:revision>21</cp:revision>
  <dcterms:created xsi:type="dcterms:W3CDTF">2019-12-03T16:41:22Z</dcterms:created>
  <dcterms:modified xsi:type="dcterms:W3CDTF">2021-02-11T08:14:55Z</dcterms:modified>
</cp:coreProperties>
</file>