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4" r:id="rId52"/>
    <p:sldId id="291" r:id="rId53"/>
    <p:sldId id="292" r:id="rId54"/>
    <p:sldId id="293" r:id="rId55"/>
    <p:sldId id="294" r:id="rId56"/>
    <p:sldId id="295" r:id="rId57"/>
    <p:sldId id="296" r:id="rId58"/>
    <p:sldId id="297" r:id="rId59"/>
    <p:sldId id="298" r:id="rId60"/>
    <p:sldId id="36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54" r:id="rId91"/>
    <p:sldId id="355" r:id="rId92"/>
    <p:sldId id="356" r:id="rId93"/>
    <p:sldId id="357" r:id="rId94"/>
    <p:sldId id="358" r:id="rId95"/>
    <p:sldId id="359" r:id="rId96"/>
    <p:sldId id="360" r:id="rId97"/>
    <p:sldId id="361" r:id="rId98"/>
    <p:sldId id="362" r:id="rId99"/>
    <p:sldId id="363" r:id="rId100"/>
    <p:sldId id="365" r:id="rId10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3" autoAdjust="0"/>
    <p:restoredTop sz="94660"/>
  </p:normalViewPr>
  <p:slideViewPr>
    <p:cSldViewPr snapToGrid="0">
      <p:cViewPr>
        <p:scale>
          <a:sx n="116" d="100"/>
          <a:sy n="116" d="100"/>
        </p:scale>
        <p:origin x="-120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enovo\Desktop\Dane%20zastane\Dane%20zastane%20BDL%20SAS\Dane%20z%20BDL\57%20BAEL%20ludno&#347;&#263;%20wg%20typu%20aktywno&#347;ci%20i%20miejsca%20zamieszkania_gotow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'[57 BAEL ludność wg typu aktywności i miejsca zamieszkania_gotowe.xlsx]Arkusz2'!$A$2</c:f>
              <c:strCache>
                <c:ptCount val="1"/>
                <c:pt idx="0">
                  <c:v>aktywni zawodowo pracujący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zamieszkania_gotowe.xlsx]Arkusz2'!$B$2:$R$2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B1E-4D40-8C51-8E3B18F8730F}"/>
            </c:ext>
          </c:extLst>
        </c:ser>
        <c:ser>
          <c:idx val="1"/>
          <c:order val="1"/>
          <c:tx>
            <c:strRef>
              <c:f>'[57 BAEL ludność wg typu aktywności i miejsca zamieszkania_gotowe.xlsx]Arkusz2'!$A$3</c:f>
              <c:strCache>
                <c:ptCount val="1"/>
                <c:pt idx="0">
                  <c:v>aktywni zawodowo bezrobotni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zamieszkania_gotowe.xlsx]Arkusz2'!$B$3:$R$3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B1E-4D40-8C51-8E3B18F8730F}"/>
            </c:ext>
          </c:extLst>
        </c:ser>
        <c:ser>
          <c:idx val="2"/>
          <c:order val="2"/>
          <c:tx>
            <c:strRef>
              <c:f>'[57 BAEL ludność wg typu aktywności i miejsca zamieszkania_gotowe.xlsx]Arkusz2'!$A$4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zamieszkania_gotowe.xlsx]Arkusz2'!$B$4:$R$4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B1E-4D40-8C51-8E3B18F8730F}"/>
            </c:ext>
          </c:extLst>
        </c:ser>
        <c:ser>
          <c:idx val="3"/>
          <c:order val="3"/>
          <c:tx>
            <c:strRef>
              <c:f>'[57 BAEL ludność wg typu aktywności i miejsca zamieszkania_gotowe.xlsx]Arkusz2'!$A$5</c:f>
              <c:strCache>
                <c:ptCount val="1"/>
                <c:pt idx="0">
                  <c:v>RAZEM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zamieszkania_gotowe.xlsx]Arkusz2'!$B$5:$R$5</c:f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B1E-4D40-8C51-8E3B18F8730F}"/>
            </c:ext>
          </c:extLst>
        </c:ser>
        <c:ser>
          <c:idx val="4"/>
          <c:order val="4"/>
          <c:tx>
            <c:strRef>
              <c:f>'[57 BAEL ludność wg typu aktywności i miejsca zamieszkania_gotowe.xlsx]Arkusz2'!$A$6</c:f>
              <c:strCache>
                <c:ptCount val="1"/>
                <c:pt idx="0">
                  <c:v>Pracujący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EB1E-4D40-8C51-8E3B18F8730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1E-4D40-8C51-8E3B18F873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zamieszkania_gotowe.xlsx]Arkusz2'!$B$6:$R$6</c:f>
              <c:numCache>
                <c:formatCode>0.0%</c:formatCode>
                <c:ptCount val="17"/>
                <c:pt idx="0">
                  <c:v>0.41389728096676737</c:v>
                </c:pt>
                <c:pt idx="1">
                  <c:v>0.41837509491268138</c:v>
                </c:pt>
                <c:pt idx="2">
                  <c:v>0.42113442113442184</c:v>
                </c:pt>
                <c:pt idx="3">
                  <c:v>0.43674456083803387</c:v>
                </c:pt>
                <c:pt idx="4">
                  <c:v>0.45608380338436855</c:v>
                </c:pt>
                <c:pt idx="5">
                  <c:v>0.46791862284820107</c:v>
                </c:pt>
                <c:pt idx="6">
                  <c:v>0.45779220779220781</c:v>
                </c:pt>
                <c:pt idx="7">
                  <c:v>0.45273631840796019</c:v>
                </c:pt>
                <c:pt idx="8">
                  <c:v>0.46484698097601396</c:v>
                </c:pt>
                <c:pt idx="9">
                  <c:v>0.47233691164327085</c:v>
                </c:pt>
                <c:pt idx="10">
                  <c:v>0.48235294117647165</c:v>
                </c:pt>
                <c:pt idx="11">
                  <c:v>0.48051948051948118</c:v>
                </c:pt>
                <c:pt idx="12">
                  <c:v>0.49558173784978016</c:v>
                </c:pt>
                <c:pt idx="13">
                  <c:v>0.51035502958579881</c:v>
                </c:pt>
                <c:pt idx="14">
                  <c:v>0.52682563338301325</c:v>
                </c:pt>
                <c:pt idx="15">
                  <c:v>0.52063015753938613</c:v>
                </c:pt>
                <c:pt idx="16">
                  <c:v>0.52348741074783856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B1E-4D40-8C51-8E3B18F8730F}"/>
            </c:ext>
          </c:extLst>
        </c:ser>
        <c:ser>
          <c:idx val="5"/>
          <c:order val="5"/>
          <c:tx>
            <c:strRef>
              <c:f>'[57 BAEL ludność wg typu aktywności i miejsca zamieszkania_gotowe.xlsx]Arkusz2'!$A$7</c:f>
              <c:strCache>
                <c:ptCount val="1"/>
                <c:pt idx="0">
                  <c:v>Bezrobotni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zamieszkania_gotowe.xlsx]Arkusz2'!$B$7:$R$7</c:f>
              <c:numCache>
                <c:formatCode>0.0%</c:formatCode>
                <c:ptCount val="17"/>
                <c:pt idx="0">
                  <c:v>0.12915407854984887</c:v>
                </c:pt>
                <c:pt idx="1">
                  <c:v>0.12300683371298421</c:v>
                </c:pt>
                <c:pt idx="2">
                  <c:v>8.7024087024087066E-2</c:v>
                </c:pt>
                <c:pt idx="3">
                  <c:v>5.6406124093473092E-2</c:v>
                </c:pt>
                <c:pt idx="4">
                  <c:v>4.8348106365833955E-2</c:v>
                </c:pt>
                <c:pt idx="5">
                  <c:v>5.3990610328638673E-2</c:v>
                </c:pt>
                <c:pt idx="6">
                  <c:v>6.4935064935064984E-2</c:v>
                </c:pt>
                <c:pt idx="7">
                  <c:v>6.0530679933665149E-2</c:v>
                </c:pt>
                <c:pt idx="8">
                  <c:v>5.7071960297766802E-2</c:v>
                </c:pt>
                <c:pt idx="9">
                  <c:v>5.2848885218827406E-2</c:v>
                </c:pt>
                <c:pt idx="10">
                  <c:v>4.4537815126050415E-2</c:v>
                </c:pt>
                <c:pt idx="11">
                  <c:v>3.8961038961038974E-2</c:v>
                </c:pt>
                <c:pt idx="12">
                  <c:v>3.6818851251840951E-2</c:v>
                </c:pt>
                <c:pt idx="13">
                  <c:v>2.5147928994082837E-2</c:v>
                </c:pt>
                <c:pt idx="14">
                  <c:v>2.0864381520119286E-2</c:v>
                </c:pt>
                <c:pt idx="15">
                  <c:v>1.7254313578394569E-2</c:v>
                </c:pt>
                <c:pt idx="16">
                  <c:v>1.8038331454340473E-2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B1E-4D40-8C51-8E3B18F8730F}"/>
            </c:ext>
          </c:extLst>
        </c:ser>
        <c:ser>
          <c:idx val="6"/>
          <c:order val="6"/>
          <c:tx>
            <c:strRef>
              <c:f>'[57 BAEL ludność wg typu aktywności i miejsca zamieszkania_gotowe.xlsx]Arkusz2'!$A$8</c:f>
              <c:strCache>
                <c:ptCount val="1"/>
                <c:pt idx="0">
                  <c:v>Bierni zawodowo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B1E-4D40-8C51-8E3B18F8730F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B1E-4D40-8C51-8E3B18F8730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'[57 BAEL ludność wg typu aktywności i miejsca zamieszkania_gotowe.xlsx]Arkusz2'!$B$1:$R$1</c:f>
              <c:strCache>
                <c:ptCount val="17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</c:strCache>
            </c:strRef>
          </c:cat>
          <c:val>
            <c:numRef>
              <c:f>'[57 BAEL ludność wg typu aktywności i miejsca zamieszkania_gotowe.xlsx]Arkusz2'!$B$8:$R$8</c:f>
              <c:numCache>
                <c:formatCode>0.0%</c:formatCode>
                <c:ptCount val="17"/>
                <c:pt idx="0">
                  <c:v>0.45694864048338363</c:v>
                </c:pt>
                <c:pt idx="1">
                  <c:v>0.45861807137433647</c:v>
                </c:pt>
                <c:pt idx="2">
                  <c:v>0.49184149184149251</c:v>
                </c:pt>
                <c:pt idx="3">
                  <c:v>0.50684931506849495</c:v>
                </c:pt>
                <c:pt idx="4">
                  <c:v>0.49556809024979948</c:v>
                </c:pt>
                <c:pt idx="5">
                  <c:v>0.47809076682316132</c:v>
                </c:pt>
                <c:pt idx="6">
                  <c:v>0.47727272727272807</c:v>
                </c:pt>
                <c:pt idx="7">
                  <c:v>0.48673300165837474</c:v>
                </c:pt>
                <c:pt idx="8">
                  <c:v>0.47808105872622003</c:v>
                </c:pt>
                <c:pt idx="9">
                  <c:v>0.47481420313790396</c:v>
                </c:pt>
                <c:pt idx="10">
                  <c:v>0.47310924369747898</c:v>
                </c:pt>
                <c:pt idx="11">
                  <c:v>0.48051948051948118</c:v>
                </c:pt>
                <c:pt idx="12">
                  <c:v>0.46759941089837975</c:v>
                </c:pt>
                <c:pt idx="13">
                  <c:v>0.46449704142011766</c:v>
                </c:pt>
                <c:pt idx="14">
                  <c:v>0.45230998509687137</c:v>
                </c:pt>
                <c:pt idx="15">
                  <c:v>0.46211552888222057</c:v>
                </c:pt>
                <c:pt idx="16">
                  <c:v>0.45847425779782125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EB1E-4D40-8C51-8E3B18F87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369408"/>
        <c:axId val="81904192"/>
      </c:lineChart>
      <c:catAx>
        <c:axId val="3636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81904192"/>
        <c:crosses val="autoZero"/>
        <c:auto val="1"/>
        <c:lblAlgn val="ctr"/>
        <c:lblOffset val="100"/>
        <c:noMultiLvlLbl val="0"/>
      </c:catAx>
      <c:valAx>
        <c:axId val="819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636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F0D27-5377-4C7C-8F84-9F9B25DAFA2F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C4942-A520-44CA-A51B-4610A65B4A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19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BC4942-A520-44CA-A51B-4610A65B4A6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2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00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375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80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41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51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27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9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7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7937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472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966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9A585-32A6-48B1-AC28-BD1C4F2E0C17}" type="datetimeFigureOut">
              <a:rPr lang="pl-PL" smtClean="0"/>
              <a:t>2021-07-16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3EF7-C27E-450D-B289-02195236D4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495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7369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Ocena </a:t>
            </a:r>
            <a:r>
              <a:rPr lang="pl-PL" b="1" dirty="0" smtClean="0">
                <a:solidFill>
                  <a:schemeClr val="bg1"/>
                </a:solidFill>
              </a:rPr>
              <a:t>wpływu </a:t>
            </a:r>
            <a:r>
              <a:rPr lang="pl-PL" b="1" dirty="0">
                <a:solidFill>
                  <a:schemeClr val="bg1"/>
                </a:solidFill>
              </a:rPr>
              <a:t>RPO WZ 2014-2020 </a:t>
            </a:r>
            <a:r>
              <a:rPr lang="pl-PL" b="1" dirty="0" smtClean="0">
                <a:solidFill>
                  <a:schemeClr val="bg1"/>
                </a:solidFill>
              </a:rPr>
              <a:t>w zakresie </a:t>
            </a:r>
            <a:r>
              <a:rPr lang="pl-PL" b="1" dirty="0">
                <a:solidFill>
                  <a:schemeClr val="bg1"/>
                </a:solidFill>
              </a:rPr>
              <a:t>włączenia społecznego w </a:t>
            </a:r>
            <a:r>
              <a:rPr lang="pl-PL" b="1" dirty="0" smtClean="0">
                <a:solidFill>
                  <a:schemeClr val="bg1"/>
                </a:solidFill>
              </a:rPr>
              <a:t>regionie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591389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Zamawiający: 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Województwo Zachodniopomorskie, Urząd Marszałkowski Województwa Zachodniopomorskiego w Szczecinie</a:t>
            </a:r>
          </a:p>
          <a:p>
            <a:r>
              <a:rPr lang="pl-PL" b="1" dirty="0">
                <a:solidFill>
                  <a:schemeClr val="bg1"/>
                </a:solidFill>
              </a:rPr>
              <a:t>Wykonawca: 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Konsorcjum firm: Piotr Fuchs Smart </a:t>
            </a:r>
            <a:r>
              <a:rPr lang="pl-PL" dirty="0" err="1">
                <a:solidFill>
                  <a:schemeClr val="bg1"/>
                </a:solidFill>
              </a:rPr>
              <a:t>Research</a:t>
            </a:r>
            <a:r>
              <a:rPr lang="pl-PL" dirty="0">
                <a:solidFill>
                  <a:schemeClr val="bg1"/>
                </a:solidFill>
              </a:rPr>
              <a:t> oraz IDEA Instytut sp. z o.o.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000" y="418210"/>
            <a:ext cx="8244000" cy="108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3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0710" y="-26862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materialna mieszkańców i ubóstwo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989351"/>
            <a:ext cx="10515600" cy="572624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Gwałtowne </a:t>
            </a:r>
            <a:r>
              <a:rPr lang="pl-PL" dirty="0">
                <a:solidFill>
                  <a:schemeClr val="bg1"/>
                </a:solidFill>
              </a:rPr>
              <a:t>zmniejszanie się udziału ubogich gospodarstw domowych w liczbie gospodarstw domowych </a:t>
            </a:r>
            <a:r>
              <a:rPr lang="pl-PL" dirty="0" smtClean="0">
                <a:solidFill>
                  <a:schemeClr val="bg1"/>
                </a:solidFill>
              </a:rPr>
              <a:t>ogółem: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 smtClean="0">
              <a:solidFill>
                <a:schemeClr val="bg1"/>
              </a:solidFill>
            </a:endParaRPr>
          </a:p>
          <a:p>
            <a:endParaRPr lang="pl-PL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Na </a:t>
            </a:r>
            <a:r>
              <a:rPr lang="pl-PL" dirty="0">
                <a:solidFill>
                  <a:schemeClr val="bg1"/>
                </a:solidFill>
              </a:rPr>
              <a:t>tle kraju skala problemu ubóstwa jest w regionie </a:t>
            </a:r>
            <a:r>
              <a:rPr lang="pl-PL" dirty="0" smtClean="0">
                <a:solidFill>
                  <a:schemeClr val="bg1"/>
                </a:solidFill>
              </a:rPr>
              <a:t>mniejsza; 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Problem </a:t>
            </a:r>
            <a:r>
              <a:rPr lang="pl-PL" dirty="0">
                <a:solidFill>
                  <a:schemeClr val="bg1"/>
                </a:solidFill>
              </a:rPr>
              <a:t>ubóstwa </a:t>
            </a:r>
            <a:r>
              <a:rPr lang="pl-PL" dirty="0" smtClean="0">
                <a:solidFill>
                  <a:schemeClr val="bg1"/>
                </a:solidFill>
              </a:rPr>
              <a:t>natężony </a:t>
            </a:r>
            <a:r>
              <a:rPr lang="pl-PL" dirty="0">
                <a:solidFill>
                  <a:schemeClr val="bg1"/>
                </a:solidFill>
              </a:rPr>
              <a:t>jest w</a:t>
            </a:r>
            <a:r>
              <a:rPr lang="pl-PL" b="1" dirty="0">
                <a:solidFill>
                  <a:schemeClr val="bg1"/>
                </a:solidFill>
              </a:rPr>
              <a:t> gminach wiejskich i miejsko-wiejskich, w tym w szczególności popegeerowskich, we wschodniej części </a:t>
            </a:r>
            <a:r>
              <a:rPr lang="pl-PL" b="1" dirty="0" smtClean="0">
                <a:solidFill>
                  <a:schemeClr val="bg1"/>
                </a:solidFill>
              </a:rPr>
              <a:t>regionu;</a:t>
            </a:r>
            <a:endParaRPr lang="pl-PL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Problem </a:t>
            </a:r>
            <a:r>
              <a:rPr lang="pl-PL" dirty="0">
                <a:solidFill>
                  <a:schemeClr val="bg1"/>
                </a:solidFill>
              </a:rPr>
              <a:t>ubóstwa nadal w znacznie większym stopniu </a:t>
            </a:r>
            <a:r>
              <a:rPr lang="pl-PL" dirty="0" smtClean="0">
                <a:solidFill>
                  <a:schemeClr val="bg1"/>
                </a:solidFill>
              </a:rPr>
              <a:t>dotyczy: </a:t>
            </a:r>
            <a:r>
              <a:rPr lang="pl-PL" b="1" dirty="0">
                <a:solidFill>
                  <a:schemeClr val="bg1"/>
                </a:solidFill>
              </a:rPr>
              <a:t>gospodarstw domowych z osobami </a:t>
            </a:r>
            <a:r>
              <a:rPr lang="pl-PL" b="1" dirty="0" smtClean="0">
                <a:solidFill>
                  <a:schemeClr val="bg1"/>
                </a:solidFill>
              </a:rPr>
              <a:t>niepełnoletnimi</a:t>
            </a:r>
            <a:r>
              <a:rPr lang="pl-PL" dirty="0" smtClean="0">
                <a:solidFill>
                  <a:schemeClr val="bg1"/>
                </a:solidFill>
              </a:rPr>
              <a:t>; </a:t>
            </a:r>
            <a:r>
              <a:rPr lang="pl-PL" b="1" dirty="0" smtClean="0">
                <a:solidFill>
                  <a:schemeClr val="bg1"/>
                </a:solidFill>
              </a:rPr>
              <a:t>utrzymujących </a:t>
            </a:r>
            <a:r>
              <a:rPr lang="pl-PL" b="1" dirty="0">
                <a:solidFill>
                  <a:schemeClr val="bg1"/>
                </a:solidFill>
              </a:rPr>
              <a:t>się ze źródeł niezarobkowych </a:t>
            </a:r>
            <a:r>
              <a:rPr lang="pl-PL" b="1" dirty="0" smtClean="0">
                <a:solidFill>
                  <a:schemeClr val="bg1"/>
                </a:solidFill>
              </a:rPr>
              <a:t>(transfery socjalne, renty); </a:t>
            </a:r>
            <a:r>
              <a:rPr lang="pl-PL" b="1" dirty="0">
                <a:solidFill>
                  <a:schemeClr val="bg1"/>
                </a:solidFill>
              </a:rPr>
              <a:t>rodzin niepełnych i rodzin wielodzietnych; mieszkańców wsi i najmniejszych miast. </a:t>
            </a:r>
            <a:endParaRPr lang="pl-PL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298645"/>
              </p:ext>
            </p:extLst>
          </p:nvPr>
        </p:nvGraphicFramePr>
        <p:xfrm>
          <a:off x="1309253" y="2038800"/>
          <a:ext cx="8790709" cy="1813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04368"/>
                <a:gridCol w="1882197"/>
                <a:gridCol w="1604144"/>
              </a:tblGrid>
              <a:tr h="453418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2004 r.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2019 r.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granicy</a:t>
                      </a:r>
                      <a:r>
                        <a:rPr lang="pl-PL" sz="2000" b="1" baseline="0" dirty="0" smtClean="0">
                          <a:noFill/>
                        </a:rPr>
                        <a:t> </a:t>
                      </a:r>
                      <a:r>
                        <a:rPr lang="pl-PL" sz="2000" b="1" dirty="0" smtClean="0"/>
                        <a:t>skrajnego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13,1%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2,7%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relatywnej granicy ubóstwa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18,9%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9,9%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53418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Poniżej ustawowej granicy ubóstwa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19,0%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7,4%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8542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Dziękujemy za uwagę!</a:t>
            </a:r>
            <a:endParaRPr lang="pl-PL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mieszkaniowa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854439"/>
            <a:ext cx="11123951" cy="6003561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Sytuacja mieszkaniowa </a:t>
            </a:r>
            <a:r>
              <a:rPr lang="pl-PL" dirty="0" smtClean="0">
                <a:solidFill>
                  <a:schemeClr val="bg1"/>
                </a:solidFill>
              </a:rPr>
              <a:t>regionu na </a:t>
            </a:r>
            <a:r>
              <a:rPr lang="pl-PL" dirty="0">
                <a:solidFill>
                  <a:schemeClr val="bg1"/>
                </a:solidFill>
              </a:rPr>
              <a:t>tle kraju wygląda </a:t>
            </a:r>
            <a:r>
              <a:rPr lang="pl-PL" b="1" dirty="0">
                <a:solidFill>
                  <a:schemeClr val="bg1"/>
                </a:solidFill>
              </a:rPr>
              <a:t>przeciętnie</a:t>
            </a:r>
            <a:r>
              <a:rPr lang="pl-PL" dirty="0">
                <a:solidFill>
                  <a:schemeClr val="bg1"/>
                </a:solidFill>
              </a:rPr>
              <a:t>. </a:t>
            </a:r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Stopniowa poprawa sytuacji mieszkaniowej w latach 2004 – 2019 (</a:t>
            </a:r>
            <a:r>
              <a:rPr lang="pl-PL" b="1" dirty="0" smtClean="0">
                <a:solidFill>
                  <a:schemeClr val="bg1"/>
                </a:solidFill>
              </a:rPr>
              <a:t>przybyło 100 tys. mieszkań</a:t>
            </a:r>
            <a:r>
              <a:rPr lang="pl-PL" dirty="0" smtClean="0">
                <a:solidFill>
                  <a:schemeClr val="bg1"/>
                </a:solidFill>
              </a:rPr>
              <a:t>, w zdecydowanej większości prywatnych);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Problem </a:t>
            </a:r>
            <a:r>
              <a:rPr lang="pl-PL" dirty="0">
                <a:solidFill>
                  <a:schemeClr val="bg1"/>
                </a:solidFill>
              </a:rPr>
              <a:t>mieszkaniowy (niedobór przystępnych cenowo mieszkań, zwłaszcza w </a:t>
            </a:r>
            <a:r>
              <a:rPr lang="pl-PL" dirty="0" smtClean="0">
                <a:solidFill>
                  <a:schemeClr val="bg1"/>
                </a:solidFill>
              </a:rPr>
              <a:t>aglomeracjach</a:t>
            </a:r>
            <a:r>
              <a:rPr lang="pl-PL" dirty="0">
                <a:solidFill>
                  <a:schemeClr val="bg1"/>
                </a:solidFill>
              </a:rPr>
              <a:t>) </a:t>
            </a:r>
            <a:r>
              <a:rPr lang="pl-PL" dirty="0" smtClean="0">
                <a:solidFill>
                  <a:schemeClr val="bg1"/>
                </a:solidFill>
              </a:rPr>
              <a:t>to nadal </a:t>
            </a:r>
            <a:r>
              <a:rPr lang="pl-PL" b="1" dirty="0" smtClean="0">
                <a:solidFill>
                  <a:schemeClr val="bg1"/>
                </a:solidFill>
              </a:rPr>
              <a:t>jeden </a:t>
            </a:r>
            <a:r>
              <a:rPr lang="pl-PL" b="1" dirty="0">
                <a:solidFill>
                  <a:schemeClr val="bg1"/>
                </a:solidFill>
              </a:rPr>
              <a:t>z najistotniejszych problemów społecznych </a:t>
            </a:r>
            <a:r>
              <a:rPr lang="pl-PL" b="1" dirty="0" smtClean="0">
                <a:solidFill>
                  <a:schemeClr val="bg1"/>
                </a:solidFill>
              </a:rPr>
              <a:t>regionu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Gwałtownie maleje liczba mieszkań </a:t>
            </a:r>
            <a:r>
              <a:rPr lang="pl-PL" dirty="0" smtClean="0">
                <a:solidFill>
                  <a:schemeClr val="bg1"/>
                </a:solidFill>
              </a:rPr>
              <a:t>komunalnych </a:t>
            </a:r>
            <a:r>
              <a:rPr lang="pl-PL" dirty="0">
                <a:solidFill>
                  <a:schemeClr val="bg1"/>
                </a:solidFill>
              </a:rPr>
              <a:t>– z ok. 85 tys. w 2004 r. do ok. 50 tys. w 2018 r</a:t>
            </a:r>
            <a:r>
              <a:rPr lang="pl-PL" dirty="0" smtClean="0">
                <a:solidFill>
                  <a:schemeClr val="bg1"/>
                </a:solidFill>
              </a:rPr>
              <a:t>., zaś rozwój TBS w niewielkim stopniu rekompensuje tę stratę. </a:t>
            </a:r>
            <a:r>
              <a:rPr lang="pl-PL" b="1" dirty="0" smtClean="0">
                <a:solidFill>
                  <a:schemeClr val="bg1"/>
                </a:solidFill>
              </a:rPr>
              <a:t>Gminy wspierają mieszkaniowo niemal wyłącznie osoby ubogie (mieszkania socjalne).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016128"/>
              </p:ext>
            </p:extLst>
          </p:nvPr>
        </p:nvGraphicFramePr>
        <p:xfrm>
          <a:off x="1327747" y="1377977"/>
          <a:ext cx="8246558" cy="1604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4371"/>
                <a:gridCol w="1362636"/>
                <a:gridCol w="1129551"/>
              </a:tblGrid>
              <a:tr h="353772">
                <a:tc>
                  <a:txBody>
                    <a:bodyPr/>
                    <a:lstStyle/>
                    <a:p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WZP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000" b="1" dirty="0" smtClean="0"/>
                        <a:t>PL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415329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mieszkań na 1000 mieszkańców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394,3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385,9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3772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osób na 1 mieszkanie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2,54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2,59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pl-PL" sz="2000" b="1" dirty="0" smtClean="0"/>
                        <a:t>Liczba osób na 1 izbę</a:t>
                      </a:r>
                      <a:endParaRPr lang="pl-PL" sz="20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0,66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sz="2000" dirty="0" smtClean="0"/>
                        <a:t>0,68</a:t>
                      </a:r>
                      <a:endParaRPr lang="pl-PL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82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Rynek pracy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854439"/>
            <a:ext cx="11317914" cy="600356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sz="3200" dirty="0">
                <a:solidFill>
                  <a:schemeClr val="bg1"/>
                </a:solidFill>
              </a:rPr>
              <a:t>W analizowanym okresie (2004-2019/2020) </a:t>
            </a:r>
            <a:r>
              <a:rPr lang="pl-PL" sz="3200" dirty="0" smtClean="0">
                <a:solidFill>
                  <a:schemeClr val="bg1"/>
                </a:solidFill>
              </a:rPr>
              <a:t>w regionie: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>
                <a:solidFill>
                  <a:schemeClr val="bg1"/>
                </a:solidFill>
              </a:rPr>
              <a:t>wzrost </a:t>
            </a:r>
            <a:r>
              <a:rPr lang="pl-PL" sz="2800" b="1" dirty="0">
                <a:solidFill>
                  <a:schemeClr val="bg1"/>
                </a:solidFill>
              </a:rPr>
              <a:t>bezwzględnej liczby osób aktywnych zawodowo pracujących powyżej 15 roku życia </a:t>
            </a:r>
            <a:r>
              <a:rPr lang="pl-PL" sz="2800" dirty="0">
                <a:solidFill>
                  <a:schemeClr val="bg1"/>
                </a:solidFill>
              </a:rPr>
              <a:t>(z 548 tys. w 2004 r. do 694 tys. w 2019 r</a:t>
            </a:r>
            <a:r>
              <a:rPr lang="pl-PL" sz="2800" dirty="0" smtClean="0">
                <a:solidFill>
                  <a:schemeClr val="bg1"/>
                </a:solidFill>
              </a:rPr>
              <a:t>.), pomimo obniżenia się udziału osób w wieku produkcyjnym w populacji;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>
                <a:solidFill>
                  <a:schemeClr val="bg1"/>
                </a:solidFill>
              </a:rPr>
              <a:t>nieznaczny </a:t>
            </a:r>
            <a:r>
              <a:rPr lang="pl-PL" sz="2800" b="1" dirty="0">
                <a:solidFill>
                  <a:schemeClr val="bg1"/>
                </a:solidFill>
              </a:rPr>
              <a:t>wzrost liczby osób biernych zawodowo </a:t>
            </a:r>
            <a:r>
              <a:rPr lang="pl-PL" sz="2800" dirty="0">
                <a:solidFill>
                  <a:schemeClr val="bg1"/>
                </a:solidFill>
              </a:rPr>
              <a:t>(z 605 tys. w 2004 r. do 616 tys. w 2019 r.), szczególnie wyraźny pomiędzy 2015 r., a 2016 </a:t>
            </a:r>
            <a:r>
              <a:rPr lang="pl-PL" sz="2800" dirty="0" smtClean="0">
                <a:solidFill>
                  <a:schemeClr val="bg1"/>
                </a:solidFill>
              </a:rPr>
              <a:t>r.</a:t>
            </a:r>
          </a:p>
          <a:p>
            <a:pPr lvl="1">
              <a:spcBef>
                <a:spcPts val="1000"/>
              </a:spcBef>
              <a:spcAft>
                <a:spcPts val="600"/>
              </a:spcAft>
            </a:pPr>
            <a:r>
              <a:rPr lang="pl-PL" sz="2800" b="1" dirty="0" smtClean="0">
                <a:solidFill>
                  <a:schemeClr val="bg1"/>
                </a:solidFill>
              </a:rPr>
              <a:t>ciągły </a:t>
            </a:r>
            <a:r>
              <a:rPr lang="pl-PL" sz="2800" b="1" dirty="0">
                <a:solidFill>
                  <a:schemeClr val="bg1"/>
                </a:solidFill>
              </a:rPr>
              <a:t>spadek liczby osób </a:t>
            </a:r>
            <a:r>
              <a:rPr lang="pl-PL" sz="2800" b="1" dirty="0" smtClean="0">
                <a:solidFill>
                  <a:schemeClr val="bg1"/>
                </a:solidFill>
              </a:rPr>
              <a:t>bezrobotnych</a:t>
            </a:r>
            <a:r>
              <a:rPr lang="pl-PL" sz="2800" dirty="0">
                <a:solidFill>
                  <a:schemeClr val="bg1"/>
                </a:solidFill>
              </a:rPr>
              <a:t> </a:t>
            </a:r>
            <a:r>
              <a:rPr lang="pl-PL" sz="2800" dirty="0" smtClean="0">
                <a:solidFill>
                  <a:schemeClr val="bg1"/>
                </a:solidFill>
              </a:rPr>
              <a:t>(z 171 </a:t>
            </a:r>
            <a:r>
              <a:rPr lang="pl-PL" sz="2800" dirty="0">
                <a:solidFill>
                  <a:schemeClr val="bg1"/>
                </a:solidFill>
              </a:rPr>
              <a:t>tys</a:t>
            </a:r>
            <a:r>
              <a:rPr lang="pl-PL" sz="2800" dirty="0" smtClean="0">
                <a:solidFill>
                  <a:schemeClr val="bg1"/>
                </a:solidFill>
              </a:rPr>
              <a:t>. w 2004 r., do 23 tys. w </a:t>
            </a:r>
            <a:r>
              <a:rPr lang="pl-PL" sz="2800" dirty="0">
                <a:solidFill>
                  <a:schemeClr val="bg1"/>
                </a:solidFill>
              </a:rPr>
              <a:t>2019 r</a:t>
            </a:r>
            <a:r>
              <a:rPr lang="pl-PL" sz="2800" dirty="0" smtClean="0">
                <a:solidFill>
                  <a:schemeClr val="bg1"/>
                </a:solidFill>
              </a:rPr>
              <a:t>.).</a:t>
            </a:r>
          </a:p>
          <a:p>
            <a:pPr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Znacząca </a:t>
            </a:r>
            <a:r>
              <a:rPr lang="pl-PL" sz="3200" b="1" dirty="0" smtClean="0">
                <a:solidFill>
                  <a:schemeClr val="bg1"/>
                </a:solidFill>
              </a:rPr>
              <a:t>poprawa </a:t>
            </a:r>
            <a:r>
              <a:rPr lang="pl-PL" sz="3200" b="1" dirty="0">
                <a:solidFill>
                  <a:schemeClr val="bg1"/>
                </a:solidFill>
              </a:rPr>
              <a:t>sytuacji na regionalnym rynku </a:t>
            </a:r>
            <a:r>
              <a:rPr lang="pl-PL" sz="3200" b="1" dirty="0" smtClean="0">
                <a:solidFill>
                  <a:schemeClr val="bg1"/>
                </a:solidFill>
              </a:rPr>
              <a:t>pracy</a:t>
            </a:r>
            <a:r>
              <a:rPr lang="pl-PL" sz="32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7979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2025" y="163423"/>
            <a:ext cx="11460125" cy="1325563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bg1"/>
                </a:solidFill>
              </a:rPr>
              <a:t>Udział w populacji mieszkańców </a:t>
            </a:r>
            <a:r>
              <a:rPr lang="pl-PL" sz="3100" b="1" dirty="0" smtClean="0">
                <a:solidFill>
                  <a:schemeClr val="bg1"/>
                </a:solidFill>
              </a:rPr>
              <a:t>regionu w </a:t>
            </a:r>
            <a:r>
              <a:rPr lang="pl-PL" sz="3100" b="1" dirty="0">
                <a:solidFill>
                  <a:schemeClr val="bg1"/>
                </a:solidFill>
              </a:rPr>
              <a:t>wieku 15 lat i więcej osób </a:t>
            </a:r>
            <a:r>
              <a:rPr lang="pl-PL" sz="3100" b="1" dirty="0" smtClean="0">
                <a:solidFill>
                  <a:schemeClr val="bg1"/>
                </a:solidFill>
              </a:rPr>
              <a:t>pracujących, bezrobotnych </a:t>
            </a:r>
            <a:r>
              <a:rPr lang="pl-PL" sz="3100" b="1" dirty="0">
                <a:solidFill>
                  <a:schemeClr val="bg1"/>
                </a:solidFill>
              </a:rPr>
              <a:t>i biernych </a:t>
            </a:r>
            <a:r>
              <a:rPr lang="pl-PL" sz="3100" b="1" dirty="0" smtClean="0">
                <a:solidFill>
                  <a:schemeClr val="bg1"/>
                </a:solidFill>
              </a:rPr>
              <a:t>zawodowo </a:t>
            </a:r>
            <a:r>
              <a:rPr lang="pl-PL" sz="3100" b="1" dirty="0">
                <a:solidFill>
                  <a:schemeClr val="bg1"/>
                </a:solidFill>
              </a:rPr>
              <a:t>w latach 2004-2019/2020 </a:t>
            </a:r>
            <a:r>
              <a:rPr lang="pl-PL" b="1" dirty="0">
                <a:solidFill>
                  <a:schemeClr val="bg1"/>
                </a:solidFill>
              </a:rPr>
              <a:t>[%]</a:t>
            </a:r>
            <a:r>
              <a:rPr lang="pl-PL" dirty="0"/>
              <a:t/>
            </a:r>
            <a:br>
              <a:rPr lang="pl-PL" dirty="0"/>
            </a:b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376760"/>
              </p:ext>
            </p:extLst>
          </p:nvPr>
        </p:nvGraphicFramePr>
        <p:xfrm>
          <a:off x="838201" y="1022350"/>
          <a:ext cx="10367682" cy="569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40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Rynek pracy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854439"/>
            <a:ext cx="11317914" cy="600356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Kluczowym problemem rynku pracy </a:t>
            </a:r>
            <a:r>
              <a:rPr lang="pl-PL" sz="3200" b="1" dirty="0" smtClean="0">
                <a:solidFill>
                  <a:schemeClr val="bg1"/>
                </a:solidFill>
              </a:rPr>
              <a:t>bierność zawodowa;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Zjawisko bierności zawodowej nasilone wśród: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>
                <a:solidFill>
                  <a:schemeClr val="bg1"/>
                </a:solidFill>
              </a:rPr>
              <a:t> kobiet </a:t>
            </a:r>
            <a:r>
              <a:rPr lang="pl-PL" sz="2800" dirty="0">
                <a:solidFill>
                  <a:schemeClr val="bg1"/>
                </a:solidFill>
              </a:rPr>
              <a:t>(zwłaszcza w kategorii wiekowej </a:t>
            </a:r>
            <a:r>
              <a:rPr lang="pl-PL" sz="2800" b="1" dirty="0">
                <a:solidFill>
                  <a:schemeClr val="bg1"/>
                </a:solidFill>
              </a:rPr>
              <a:t>25-34 lata</a:t>
            </a:r>
            <a:r>
              <a:rPr lang="pl-PL" sz="2800" dirty="0">
                <a:solidFill>
                  <a:schemeClr val="bg1"/>
                </a:solidFill>
              </a:rPr>
              <a:t>);</a:t>
            </a:r>
            <a:r>
              <a:rPr lang="pl-PL" sz="2800" b="1" dirty="0">
                <a:solidFill>
                  <a:schemeClr val="bg1"/>
                </a:solidFill>
              </a:rPr>
              <a:t>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dirty="0" smtClean="0">
                <a:solidFill>
                  <a:schemeClr val="bg1"/>
                </a:solidFill>
              </a:rPr>
              <a:t> mieszkańców</a:t>
            </a:r>
            <a:r>
              <a:rPr lang="pl-PL" sz="2800" b="1" dirty="0" smtClean="0">
                <a:solidFill>
                  <a:schemeClr val="bg1"/>
                </a:solidFill>
              </a:rPr>
              <a:t> </a:t>
            </a:r>
            <a:r>
              <a:rPr lang="pl-PL" sz="2800" b="1" dirty="0">
                <a:solidFill>
                  <a:schemeClr val="bg1"/>
                </a:solidFill>
              </a:rPr>
              <a:t>wsi;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>
                <a:solidFill>
                  <a:schemeClr val="bg1"/>
                </a:solidFill>
              </a:rPr>
              <a:t> osób </a:t>
            </a:r>
            <a:r>
              <a:rPr lang="pl-PL" sz="2800" b="1" dirty="0">
                <a:solidFill>
                  <a:schemeClr val="bg1"/>
                </a:solidFill>
              </a:rPr>
              <a:t>o </a:t>
            </a:r>
            <a:r>
              <a:rPr lang="pl-PL" sz="2800" b="1" dirty="0" smtClean="0">
                <a:solidFill>
                  <a:schemeClr val="bg1"/>
                </a:solidFill>
              </a:rPr>
              <a:t>niskim </a:t>
            </a:r>
            <a:r>
              <a:rPr lang="pl-PL" sz="2800" b="1" dirty="0">
                <a:solidFill>
                  <a:schemeClr val="bg1"/>
                </a:solidFill>
              </a:rPr>
              <a:t>poziomie </a:t>
            </a:r>
            <a:r>
              <a:rPr lang="pl-PL" sz="2800" b="1" dirty="0" smtClean="0">
                <a:solidFill>
                  <a:schemeClr val="bg1"/>
                </a:solidFill>
              </a:rPr>
              <a:t>wykształcenia;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>
                <a:solidFill>
                  <a:schemeClr val="bg1"/>
                </a:solidFill>
              </a:rPr>
              <a:t> osób </a:t>
            </a:r>
            <a:r>
              <a:rPr lang="pl-PL" sz="2800" b="1" dirty="0">
                <a:solidFill>
                  <a:schemeClr val="bg1"/>
                </a:solidFill>
              </a:rPr>
              <a:t>najstarszych (w wieku 55-64 lata)</a:t>
            </a:r>
            <a:r>
              <a:rPr lang="pl-PL" sz="2800" dirty="0">
                <a:solidFill>
                  <a:schemeClr val="bg1"/>
                </a:solidFill>
              </a:rPr>
              <a:t>, które wycofują się z rynku pracy m.in. z powodu gorszego stanu zdrowia niż w młodszych grupach wiekowych, czy konieczności pełnienia funkcji opiekuńczych wobec niesamodzielnych osób starszych (rodziców osób w tej kategorii wiekowej</a:t>
            </a:r>
            <a:r>
              <a:rPr lang="pl-PL" sz="2800" dirty="0" smtClean="0">
                <a:solidFill>
                  <a:schemeClr val="bg1"/>
                </a:solidFill>
              </a:rPr>
              <a:t>);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l-PL" sz="2800" b="1" dirty="0" smtClean="0">
                <a:solidFill>
                  <a:schemeClr val="bg1"/>
                </a:solidFill>
              </a:rPr>
              <a:t> osób z niepełnosprawnościami.</a:t>
            </a:r>
            <a:endParaRPr lang="pl-PL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5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-28481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Rynek pracy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7"/>
            <a:ext cx="11317914" cy="524435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b="1" dirty="0">
                <a:solidFill>
                  <a:schemeClr val="bg1"/>
                </a:solidFill>
              </a:rPr>
              <a:t>Zasób osób bezrobotnych w województwie zachodniopomorskim jest już w znacznej mierze </a:t>
            </a:r>
            <a:r>
              <a:rPr lang="pl-PL" b="1" dirty="0" smtClean="0">
                <a:solidFill>
                  <a:schemeClr val="bg1"/>
                </a:solidFill>
              </a:rPr>
              <a:t>wyczerpany;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Pandemia </a:t>
            </a:r>
            <a:r>
              <a:rPr lang="pl-PL" dirty="0" err="1">
                <a:solidFill>
                  <a:schemeClr val="bg1"/>
                </a:solidFill>
              </a:rPr>
              <a:t>koronawirusa</a:t>
            </a:r>
            <a:r>
              <a:rPr lang="pl-PL" dirty="0">
                <a:solidFill>
                  <a:schemeClr val="bg1"/>
                </a:solidFill>
              </a:rPr>
              <a:t> SARS-CoV-2  </a:t>
            </a:r>
            <a:r>
              <a:rPr lang="pl-PL" dirty="0" smtClean="0">
                <a:solidFill>
                  <a:schemeClr val="bg1"/>
                </a:solidFill>
              </a:rPr>
              <a:t>nie zwiększyła znacząco bezrobocia w regionie, z wyjątkiem powiatu kołobrzeskiego; 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Znaczący </a:t>
            </a:r>
            <a:r>
              <a:rPr lang="pl-PL" b="1" dirty="0">
                <a:solidFill>
                  <a:schemeClr val="bg1"/>
                </a:solidFill>
              </a:rPr>
              <a:t>wzrost wskaźnika zatrudnienia </a:t>
            </a:r>
            <a:r>
              <a:rPr lang="pl-PL" dirty="0">
                <a:solidFill>
                  <a:schemeClr val="bg1"/>
                </a:solidFill>
              </a:rPr>
              <a:t>osób w wieku </a:t>
            </a:r>
            <a:r>
              <a:rPr lang="pl-PL" dirty="0" smtClean="0">
                <a:solidFill>
                  <a:schemeClr val="bg1"/>
                </a:solidFill>
              </a:rPr>
              <a:t>produkcyjnym (z </a:t>
            </a:r>
            <a:r>
              <a:rPr lang="pl-PL" dirty="0">
                <a:solidFill>
                  <a:schemeClr val="bg1"/>
                </a:solidFill>
              </a:rPr>
              <a:t>52,1% </a:t>
            </a:r>
            <a:r>
              <a:rPr lang="pl-PL" dirty="0" smtClean="0">
                <a:solidFill>
                  <a:schemeClr val="bg1"/>
                </a:solidFill>
              </a:rPr>
              <a:t>w 2004 r. do </a:t>
            </a:r>
            <a:r>
              <a:rPr lang="pl-PL" dirty="0">
                <a:solidFill>
                  <a:schemeClr val="bg1"/>
                </a:solidFill>
              </a:rPr>
              <a:t>72,0</a:t>
            </a:r>
            <a:r>
              <a:rPr lang="pl-PL" dirty="0" smtClean="0">
                <a:solidFill>
                  <a:schemeClr val="bg1"/>
                </a:solidFill>
              </a:rPr>
              <a:t>% w 2019 r.);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Ok. </a:t>
            </a:r>
            <a:r>
              <a:rPr lang="pl-PL" b="1" dirty="0">
                <a:solidFill>
                  <a:schemeClr val="bg1"/>
                </a:solidFill>
              </a:rPr>
              <a:t>28% </a:t>
            </a:r>
            <a:r>
              <a:rPr lang="pl-PL" dirty="0">
                <a:solidFill>
                  <a:schemeClr val="bg1"/>
                </a:solidFill>
              </a:rPr>
              <a:t>populacji mieszkańców województwa zachodniopomorskiego w wieku </a:t>
            </a:r>
            <a:r>
              <a:rPr lang="pl-PL" dirty="0" smtClean="0">
                <a:solidFill>
                  <a:schemeClr val="bg1"/>
                </a:solidFill>
              </a:rPr>
              <a:t>produkcyjnym </a:t>
            </a:r>
            <a:r>
              <a:rPr lang="pl-PL" b="1" dirty="0" smtClean="0">
                <a:solidFill>
                  <a:schemeClr val="bg1"/>
                </a:solidFill>
              </a:rPr>
              <a:t>nie pracuje zawodowo.</a:t>
            </a:r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0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94" y="-374460"/>
            <a:ext cx="12012706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</a:rPr>
              <a:t>Udział zarejestrowanych bezrobotnych w ludności </a:t>
            </a:r>
            <a:r>
              <a:rPr lang="pl-PL" sz="2800" b="1" dirty="0" smtClean="0">
                <a:solidFill>
                  <a:schemeClr val="bg1"/>
                </a:solidFill>
              </a:rPr>
              <a:t>w </a:t>
            </a:r>
            <a:r>
              <a:rPr lang="pl-PL" sz="2800" b="1" dirty="0">
                <a:solidFill>
                  <a:schemeClr val="bg1"/>
                </a:solidFill>
              </a:rPr>
              <a:t>2019 r. w podziale na gminy (%)</a:t>
            </a:r>
          </a:p>
        </p:txBody>
      </p:sp>
      <p:pic>
        <p:nvPicPr>
          <p:cNvPr id="4" name="Symbol zastępczy zawartości 3" descr="C:\Users\Lenovo\Desktop\Mapy\mapa GMINY_7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80" y="520607"/>
            <a:ext cx="6970533" cy="6211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0994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058" y="0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Więzi społeczne, zaufanie społeczne, wartości istotne dla mieszkańców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8"/>
            <a:ext cx="11317914" cy="48050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Specyficznym dla regionu problemem społecznym są </a:t>
            </a:r>
            <a:r>
              <a:rPr lang="pl-PL" b="1" dirty="0">
                <a:solidFill>
                  <a:schemeClr val="bg1"/>
                </a:solidFill>
              </a:rPr>
              <a:t>słabe więzi społeczne i relatywnie niskie </a:t>
            </a:r>
            <a:r>
              <a:rPr lang="pl-PL" b="1" dirty="0" smtClean="0">
                <a:solidFill>
                  <a:schemeClr val="bg1"/>
                </a:solidFill>
              </a:rPr>
              <a:t>przywiązanie </a:t>
            </a:r>
            <a:r>
              <a:rPr lang="pl-PL" b="1" dirty="0">
                <a:solidFill>
                  <a:schemeClr val="bg1"/>
                </a:solidFill>
              </a:rPr>
              <a:t>mieszkańców do </a:t>
            </a:r>
            <a:r>
              <a:rPr lang="pl-PL" b="1" dirty="0" smtClean="0">
                <a:solidFill>
                  <a:schemeClr val="bg1"/>
                </a:solidFill>
              </a:rPr>
              <a:t>regionu </a:t>
            </a:r>
            <a:r>
              <a:rPr lang="pl-PL" dirty="0" smtClean="0">
                <a:solidFill>
                  <a:schemeClr val="bg1"/>
                </a:solidFill>
              </a:rPr>
              <a:t>(przyczyny historyczne);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Osamotnienie </a:t>
            </a:r>
            <a:r>
              <a:rPr lang="pl-PL" b="1" dirty="0">
                <a:solidFill>
                  <a:schemeClr val="bg1"/>
                </a:solidFill>
              </a:rPr>
              <a:t>mieszkańców </a:t>
            </a:r>
            <a:r>
              <a:rPr lang="pl-PL" dirty="0">
                <a:solidFill>
                  <a:schemeClr val="bg1"/>
                </a:solidFill>
              </a:rPr>
              <a:t>(zwłaszcza osób starszych, w tym w szczególności na obszarach wiejskich) i wyższy na tle kraju poziom </a:t>
            </a:r>
            <a:r>
              <a:rPr lang="pl-PL" b="1" dirty="0">
                <a:solidFill>
                  <a:schemeClr val="bg1"/>
                </a:solidFill>
              </a:rPr>
              <a:t>anomii społecznej</a:t>
            </a:r>
            <a:r>
              <a:rPr lang="pl-PL" dirty="0">
                <a:solidFill>
                  <a:schemeClr val="bg1"/>
                </a:solidFill>
              </a:rPr>
              <a:t> zwiększają skalę takich problemów społecznych jak </a:t>
            </a:r>
            <a:r>
              <a:rPr lang="pl-PL" b="1" dirty="0">
                <a:solidFill>
                  <a:schemeClr val="bg1"/>
                </a:solidFill>
              </a:rPr>
              <a:t>migracje poza region czy rozpad </a:t>
            </a:r>
            <a:r>
              <a:rPr lang="pl-PL" b="1" dirty="0" smtClean="0">
                <a:solidFill>
                  <a:schemeClr val="bg1"/>
                </a:solidFill>
              </a:rPr>
              <a:t>rodzin;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Z drugiej strony </a:t>
            </a:r>
            <a:r>
              <a:rPr lang="pl-PL" b="1" dirty="0">
                <a:solidFill>
                  <a:schemeClr val="bg1"/>
                </a:solidFill>
              </a:rPr>
              <a:t>relatywnie </a:t>
            </a:r>
            <a:r>
              <a:rPr lang="pl-PL" b="1" dirty="0" smtClean="0">
                <a:solidFill>
                  <a:schemeClr val="bg1"/>
                </a:solidFill>
              </a:rPr>
              <a:t>duża otwartość </a:t>
            </a:r>
            <a:r>
              <a:rPr lang="pl-PL" b="1" dirty="0">
                <a:solidFill>
                  <a:schemeClr val="bg1"/>
                </a:solidFill>
              </a:rPr>
              <a:t>mieszkańców na osoby </a:t>
            </a:r>
            <a:r>
              <a:rPr lang="pl-PL" b="1" dirty="0" smtClean="0">
                <a:solidFill>
                  <a:schemeClr val="bg1"/>
                </a:solidFill>
              </a:rPr>
              <a:t>przyjezdne i wysoka tolerancja w stosunku do „innych”.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5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Więzi społeczne, zaufanie społeczne, wartości istotne dla mieszkańców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chemeClr val="bg1"/>
                </a:solidFill>
              </a:rPr>
              <a:t>ZACHODNIOPOMORSKIE		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768974"/>
            <a:ext cx="5157787" cy="233586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Wartości materialistyczne i indywidualistyczne;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Postawy hedonistyczne;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Laicyzacja.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POLSKA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768974"/>
            <a:ext cx="5183188" cy="258687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Wartości </a:t>
            </a:r>
            <a:r>
              <a:rPr lang="pl-PL" dirty="0">
                <a:solidFill>
                  <a:schemeClr val="bg1"/>
                </a:solidFill>
              </a:rPr>
              <a:t>duchowe i </a:t>
            </a:r>
            <a:r>
              <a:rPr lang="pl-PL" dirty="0" smtClean="0">
                <a:solidFill>
                  <a:schemeClr val="bg1"/>
                </a:solidFill>
              </a:rPr>
              <a:t>kolektywistyczne;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Postawy eudajmonistyczne;</a:t>
            </a: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Silny wpływ religii/Kościoła Katolickiego.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7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4058" y="0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Więzi społeczne, zaufanie społeczne, wartości istotne dla mieszkańców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4237" y="1613648"/>
            <a:ext cx="11317914" cy="480508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Istotnym problemem regionu (jak i całego kraju) jest </a:t>
            </a:r>
            <a:r>
              <a:rPr lang="pl-PL" b="1" dirty="0">
                <a:solidFill>
                  <a:schemeClr val="bg1"/>
                </a:solidFill>
              </a:rPr>
              <a:t>bardzo niski poziom zaufania </a:t>
            </a:r>
            <a:r>
              <a:rPr lang="pl-PL" b="1" dirty="0" smtClean="0">
                <a:solidFill>
                  <a:schemeClr val="bg1"/>
                </a:solidFill>
              </a:rPr>
              <a:t>społecznego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(17,2%), w tym w szczególności w subregionie szczecinecko-pyrzyckim;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Kapitał </a:t>
            </a:r>
            <a:r>
              <a:rPr lang="pl-PL" b="1" dirty="0">
                <a:solidFill>
                  <a:schemeClr val="bg1"/>
                </a:solidFill>
              </a:rPr>
              <a:t>społeczny </a:t>
            </a:r>
            <a:r>
              <a:rPr lang="pl-PL" dirty="0">
                <a:solidFill>
                  <a:schemeClr val="bg1"/>
                </a:solidFill>
              </a:rPr>
              <a:t>mierzony liczbą osób, których badani definiują jako przyjaciół</a:t>
            </a:r>
            <a:r>
              <a:rPr lang="pl-PL" b="1" dirty="0">
                <a:solidFill>
                  <a:schemeClr val="bg1"/>
                </a:solidFill>
              </a:rPr>
              <a:t> jest w regionie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nieznacznie niższy niż w reszcie </a:t>
            </a:r>
            <a:r>
              <a:rPr lang="pl-PL" b="1" dirty="0" smtClean="0">
                <a:solidFill>
                  <a:schemeClr val="bg1"/>
                </a:solidFill>
              </a:rPr>
              <a:t>kraju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(WZP: 5,78; PL: 6,27). </a:t>
            </a:r>
            <a:r>
              <a:rPr lang="pl-PL" b="1" dirty="0">
                <a:solidFill>
                  <a:schemeClr val="bg1"/>
                </a:solidFill>
              </a:rPr>
              <a:t> 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2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Cele badania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50477"/>
            <a:ext cx="10515600" cy="4351338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pl-PL" sz="3200" dirty="0" smtClean="0">
                <a:solidFill>
                  <a:schemeClr val="bg1"/>
                </a:solidFill>
              </a:rPr>
              <a:t>Sporządzenie </a:t>
            </a:r>
            <a:r>
              <a:rPr lang="pl-PL" sz="3200" dirty="0">
                <a:solidFill>
                  <a:schemeClr val="bg1"/>
                </a:solidFill>
              </a:rPr>
              <a:t>diagnozy społecznej Pomorza </a:t>
            </a:r>
            <a:r>
              <a:rPr lang="pl-PL" sz="3200" dirty="0" smtClean="0">
                <a:solidFill>
                  <a:schemeClr val="bg1"/>
                </a:solidFill>
              </a:rPr>
              <a:t>Zachodniego; </a:t>
            </a:r>
            <a:endParaRPr lang="pl-PL" sz="3200" dirty="0">
              <a:solidFill>
                <a:schemeClr val="bg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pl-PL" sz="3200" dirty="0">
                <a:solidFill>
                  <a:schemeClr val="bg1"/>
                </a:solidFill>
              </a:rPr>
              <a:t>Określenie i ocena wpływu realizacji RPO WZ 2014-2020 na poziom włączenia społecznego;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sz="3200" dirty="0">
                <a:solidFill>
                  <a:schemeClr val="bg1"/>
                </a:solidFill>
              </a:rPr>
              <a:t>Sporządzenie prognozy </a:t>
            </a:r>
            <a:r>
              <a:rPr lang="pl-PL" sz="3200" dirty="0" smtClean="0">
                <a:solidFill>
                  <a:schemeClr val="bg1"/>
                </a:solidFill>
              </a:rPr>
              <a:t>(do 2030 r.) w </a:t>
            </a:r>
            <a:r>
              <a:rPr lang="pl-PL" sz="3200" dirty="0">
                <a:solidFill>
                  <a:schemeClr val="bg1"/>
                </a:solidFill>
              </a:rPr>
              <a:t>zakresie rozwoju regionu w sferze społecznej i wypracowanie rekomendacji w zakresie prowadzenia polityki społecznej w regionie.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69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9491" y="0"/>
            <a:ext cx="11374582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Jakość życia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1200" dirty="0"/>
              <a:t>x</a:t>
            </a: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3100" dirty="0" smtClean="0">
                <a:solidFill>
                  <a:schemeClr val="bg1"/>
                </a:solidFill>
              </a:rPr>
              <a:t>Mieszkańcy </a:t>
            </a:r>
            <a:r>
              <a:rPr lang="pl-PL" sz="3100" dirty="0">
                <a:solidFill>
                  <a:schemeClr val="bg1"/>
                </a:solidFill>
              </a:rPr>
              <a:t>regionu są </a:t>
            </a:r>
            <a:r>
              <a:rPr lang="pl-PL" sz="3100" b="1" dirty="0">
                <a:solidFill>
                  <a:schemeClr val="bg1"/>
                </a:solidFill>
              </a:rPr>
              <a:t>generalnie zadowoleni </a:t>
            </a:r>
            <a:r>
              <a:rPr lang="pl-PL" sz="3100" dirty="0">
                <a:solidFill>
                  <a:schemeClr val="bg1"/>
                </a:solidFill>
              </a:rPr>
              <a:t>z poszczególnych aspektów życia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15096" y="1325563"/>
            <a:ext cx="5157787" cy="424296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Ocena pozytywna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6256" y="1749859"/>
            <a:ext cx="5706628" cy="49695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pl-PL" sz="1800" b="1" dirty="0" smtClean="0">
                <a:solidFill>
                  <a:schemeClr val="bg1"/>
                </a:solidFill>
              </a:rPr>
              <a:t>Aspekty </a:t>
            </a:r>
            <a:r>
              <a:rPr lang="pl-PL" sz="1800" b="1" dirty="0">
                <a:solidFill>
                  <a:schemeClr val="bg1"/>
                </a:solidFill>
              </a:rPr>
              <a:t>życia osobistego, rodzinnego, </a:t>
            </a:r>
            <a:r>
              <a:rPr lang="pl-PL" sz="1800" b="1" dirty="0" smtClean="0">
                <a:solidFill>
                  <a:schemeClr val="bg1"/>
                </a:solidFill>
              </a:rPr>
              <a:t>towarzyskiego, </a:t>
            </a:r>
            <a:r>
              <a:rPr lang="pl-PL" sz="1800" b="1" dirty="0"/>
              <a:t>i </a:t>
            </a:r>
            <a:r>
              <a:rPr lang="pl-PL" sz="1800" b="1" dirty="0" smtClean="0">
                <a:solidFill>
                  <a:schemeClr val="bg1"/>
                </a:solidFill>
              </a:rPr>
              <a:t>zawodowego:</a:t>
            </a: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dzieci </a:t>
            </a:r>
            <a:r>
              <a:rPr lang="pl-PL" sz="1800" dirty="0" smtClean="0">
                <a:solidFill>
                  <a:schemeClr val="bg1"/>
                </a:solidFill>
              </a:rPr>
              <a:t>(1,29 </a:t>
            </a:r>
            <a:r>
              <a:rPr lang="pl-PL" sz="1800" dirty="0">
                <a:solidFill>
                  <a:schemeClr val="bg1"/>
                </a:solidFill>
              </a:rPr>
              <a:t>w skali od 1 </a:t>
            </a:r>
            <a:r>
              <a:rPr lang="pl-PL" sz="1800" dirty="0" smtClean="0">
                <a:solidFill>
                  <a:schemeClr val="bg1"/>
                </a:solidFill>
              </a:rPr>
              <a:t>do 4);  </a:t>
            </a: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małżeństwa lub związku partnerskiego (1,45);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ze </a:t>
            </a:r>
            <a:r>
              <a:rPr lang="pl-PL" sz="1800" dirty="0">
                <a:solidFill>
                  <a:schemeClr val="bg1"/>
                </a:solidFill>
              </a:rPr>
              <a:t>swoich stosunków z najbliższymi w rodzinie (1,48</a:t>
            </a:r>
            <a:r>
              <a:rPr lang="pl-PL" sz="1800" dirty="0" smtClean="0">
                <a:solidFill>
                  <a:schemeClr val="bg1"/>
                </a:solidFill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warunków mieszkaniowych (1,65);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ze </a:t>
            </a:r>
            <a:r>
              <a:rPr lang="pl-PL" sz="1800" dirty="0">
                <a:solidFill>
                  <a:schemeClr val="bg1"/>
                </a:solidFill>
              </a:rPr>
              <a:t>stanu bezpieczeństwa w miejscu zamieszkania (1,68);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ze </a:t>
            </a:r>
            <a:r>
              <a:rPr lang="pl-PL" sz="1800" dirty="0">
                <a:solidFill>
                  <a:schemeClr val="bg1"/>
                </a:solidFill>
              </a:rPr>
              <a:t>stosunków z kolegami (grupą przyjaciół) (1,68);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miejscowości, w której żyją (1,74);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pracy zawodowej (1,97);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ze </a:t>
            </a:r>
            <a:r>
              <a:rPr lang="pl-PL" sz="1800" dirty="0">
                <a:solidFill>
                  <a:schemeClr val="bg1"/>
                </a:solidFill>
              </a:rPr>
              <a:t>stanu zdrowia (1,99);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sytuacji finansowej własnej rodziny (2,01);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terenów rekreacyjnych w miejscu zamieszkania (2,06);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dostępnych możliwości spędzania wolnego czasu (2,09); </a:t>
            </a:r>
            <a:endParaRPr lang="pl-PL" sz="1800" dirty="0" smtClean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dostępnej dla dzieci </a:t>
            </a:r>
            <a:r>
              <a:rPr lang="pl-PL" sz="1800" dirty="0" smtClean="0">
                <a:solidFill>
                  <a:schemeClr val="bg1"/>
                </a:solidFill>
              </a:rPr>
              <a:t>oferty </a:t>
            </a:r>
            <a:r>
              <a:rPr lang="pl-PL" sz="1800" dirty="0">
                <a:solidFill>
                  <a:schemeClr val="bg1"/>
                </a:solidFill>
              </a:rPr>
              <a:t>edukacyjnej (2,16</a:t>
            </a:r>
            <a:r>
              <a:rPr lang="pl-PL" sz="18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pl-PL" sz="1600" dirty="0" smtClean="0">
                <a:solidFill>
                  <a:schemeClr val="bg1"/>
                </a:solidFill>
              </a:rPr>
              <a:t>z </a:t>
            </a:r>
            <a:r>
              <a:rPr lang="pl-PL" sz="1600" dirty="0">
                <a:solidFill>
                  <a:schemeClr val="bg1"/>
                </a:solidFill>
              </a:rPr>
              <a:t>perspektyw na przyszłość (2,20); </a:t>
            </a:r>
            <a:endParaRPr lang="pl-PL" sz="1600" dirty="0" smtClean="0">
              <a:solidFill>
                <a:schemeClr val="bg1"/>
              </a:solidFill>
            </a:endParaRP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58488" y="1325563"/>
            <a:ext cx="5183188" cy="477009"/>
          </a:xfrm>
        </p:spPr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Ocena umiarkowana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58488" y="1802572"/>
            <a:ext cx="5568590" cy="3684588"/>
          </a:xfrm>
        </p:spPr>
        <p:txBody>
          <a:bodyPr>
            <a:normAutofit/>
          </a:bodyPr>
          <a:lstStyle/>
          <a:p>
            <a:r>
              <a:rPr lang="pl-PL" sz="1800" b="1" dirty="0" smtClean="0">
                <a:solidFill>
                  <a:schemeClr val="bg1"/>
                </a:solidFill>
              </a:rPr>
              <a:t>Dostęp </a:t>
            </a:r>
            <a:r>
              <a:rPr lang="pl-PL" sz="1800" b="1" dirty="0">
                <a:solidFill>
                  <a:schemeClr val="bg1"/>
                </a:solidFill>
              </a:rPr>
              <a:t>do szeroko rozumianych usług </a:t>
            </a:r>
            <a:r>
              <a:rPr lang="pl-PL" sz="1800" b="1" dirty="0" smtClean="0">
                <a:solidFill>
                  <a:schemeClr val="bg1"/>
                </a:solidFill>
              </a:rPr>
              <a:t>publicznych:</a:t>
            </a:r>
          </a:p>
          <a:p>
            <a:r>
              <a:rPr lang="pl-PL" sz="1800" dirty="0">
                <a:solidFill>
                  <a:schemeClr val="bg1"/>
                </a:solidFill>
              </a:rPr>
              <a:t>z lokalnego transportu publicznego (2,33); </a:t>
            </a:r>
            <a:endParaRPr lang="pl-PL" sz="1800" dirty="0" smtClean="0">
              <a:solidFill>
                <a:schemeClr val="bg1"/>
              </a:solidFill>
            </a:endParaRPr>
          </a:p>
          <a:p>
            <a:r>
              <a:rPr lang="pl-PL" sz="1800" dirty="0" smtClean="0">
                <a:solidFill>
                  <a:schemeClr val="bg1"/>
                </a:solidFill>
              </a:rPr>
              <a:t>z </a:t>
            </a:r>
            <a:r>
              <a:rPr lang="pl-PL" sz="1800" dirty="0">
                <a:solidFill>
                  <a:schemeClr val="bg1"/>
                </a:solidFill>
              </a:rPr>
              <a:t>opieki zdrowotnej (2,54). 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484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218" y="254289"/>
            <a:ext cx="10993583" cy="1422111"/>
          </a:xfrm>
        </p:spPr>
        <p:txBody>
          <a:bodyPr>
            <a:normAutofit/>
          </a:bodyPr>
          <a:lstStyle/>
          <a:p>
            <a:r>
              <a:rPr lang="pl-PL" sz="4900" b="1" dirty="0" smtClean="0">
                <a:solidFill>
                  <a:schemeClr val="bg1"/>
                </a:solidFill>
              </a:rPr>
              <a:t>Jakość życia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sz="1600" b="1" dirty="0" smtClean="0"/>
              <a:t>i</a:t>
            </a:r>
            <a:r>
              <a:rPr lang="pl-PL" b="1" dirty="0" smtClean="0">
                <a:solidFill>
                  <a:schemeClr val="bg1"/>
                </a:solidFill>
              </a:rPr>
              <a:t/>
            </a:r>
            <a:br>
              <a:rPr lang="pl-PL" b="1" dirty="0" smtClean="0">
                <a:solidFill>
                  <a:schemeClr val="bg1"/>
                </a:solidFill>
              </a:rPr>
            </a:br>
            <a:r>
              <a:rPr lang="pl-PL" sz="3200" b="1" dirty="0">
                <a:solidFill>
                  <a:schemeClr val="bg1"/>
                </a:solidFill>
              </a:rPr>
              <a:t>Proszę ocenić, czy w związku z epidemią </a:t>
            </a:r>
            <a:r>
              <a:rPr lang="pl-PL" sz="3200" b="1" dirty="0" err="1">
                <a:solidFill>
                  <a:schemeClr val="bg1"/>
                </a:solidFill>
              </a:rPr>
              <a:t>koronawirusa</a:t>
            </a:r>
            <a:r>
              <a:rPr lang="pl-PL" sz="3200" b="1" dirty="0">
                <a:solidFill>
                  <a:schemeClr val="bg1"/>
                </a:solidFill>
              </a:rPr>
              <a:t> COVID-19...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332399"/>
              </p:ext>
            </p:extLst>
          </p:nvPr>
        </p:nvGraphicFramePr>
        <p:xfrm>
          <a:off x="838201" y="1828799"/>
          <a:ext cx="10515600" cy="502221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8430143"/>
                <a:gridCol w="2085457"/>
              </a:tblGrid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poważnie Pan/i zachorował/a na COVID19?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7,1%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5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Pana/Pani stan zdrowia pogorszył się ze względu na ograniczenia w funkcjonowaniu służby zdrowia?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22,8%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odczuwał/a Pan/i niepokój, stany lękowe?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40,0%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ograniczył/a Pan/i kontakty z osobami bliskimi?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66,9%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460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stracił/a Pan/i pracę zawodową lub inne źródło utrzymania?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8,3%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zmniejszyły się Pana/Pani dochody?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25,5%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8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>
                          <a:solidFill>
                            <a:schemeClr val="bg1"/>
                          </a:solidFill>
                          <a:effectLst/>
                        </a:rPr>
                        <a:t>Pana/Pani życie zdezorganizowało się w związku z nauką lub pracą zdalną członków Pana/Pani gospodarstwa domowego?</a:t>
                      </a:r>
                      <a:endParaRPr lang="pl-PL" sz="3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>
                          <a:solidFill>
                            <a:schemeClr val="bg1"/>
                          </a:solidFill>
                          <a:effectLst/>
                        </a:rPr>
                        <a:t>33,2%</a:t>
                      </a:r>
                      <a:endParaRPr lang="pl-PL" sz="3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383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0218" y="254289"/>
            <a:ext cx="10993583" cy="92334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Jakość życia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2" y="983674"/>
            <a:ext cx="11942618" cy="573578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Epidemia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 wpłynęła negatywnie na jakość życia </a:t>
            </a:r>
            <a:r>
              <a:rPr lang="pl-PL" sz="3200" b="1" dirty="0">
                <a:solidFill>
                  <a:schemeClr val="bg1"/>
                </a:solidFill>
              </a:rPr>
              <a:t>kobiet </a:t>
            </a:r>
            <a:r>
              <a:rPr lang="pl-PL" sz="3200" dirty="0">
                <a:solidFill>
                  <a:schemeClr val="bg1"/>
                </a:solidFill>
              </a:rPr>
              <a:t>silniej niż w przypadku mężczyzn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w wymiarach zdrowia psychicznego, pracy zarobkowej, a zwłaszcza w wymiarze życia </a:t>
            </a:r>
            <a:r>
              <a:rPr lang="pl-PL" sz="3200" dirty="0" smtClean="0">
                <a:solidFill>
                  <a:schemeClr val="bg1"/>
                </a:solidFill>
              </a:rPr>
              <a:t>codziennego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W </a:t>
            </a:r>
            <a:r>
              <a:rPr lang="pl-PL" sz="3200" dirty="0">
                <a:solidFill>
                  <a:schemeClr val="bg1"/>
                </a:solidFill>
              </a:rPr>
              <a:t>aspekcie pracy zawodowej najsilniej epidemia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 SARS-CoV-2 uderzyła w mieszkańców </a:t>
            </a:r>
            <a:r>
              <a:rPr lang="pl-PL" sz="3200" b="1" dirty="0">
                <a:solidFill>
                  <a:schemeClr val="bg1"/>
                </a:solidFill>
              </a:rPr>
              <a:t>subregionu </a:t>
            </a:r>
            <a:r>
              <a:rPr lang="pl-PL" sz="3200" b="1" dirty="0" smtClean="0">
                <a:solidFill>
                  <a:schemeClr val="bg1"/>
                </a:solidFill>
              </a:rPr>
              <a:t>koszalińskiego;</a:t>
            </a:r>
          </a:p>
          <a:p>
            <a:r>
              <a:rPr lang="pl-PL" sz="3200" b="1" dirty="0" smtClean="0">
                <a:solidFill>
                  <a:schemeClr val="bg1"/>
                </a:solidFill>
              </a:rPr>
              <a:t>Osoby </a:t>
            </a:r>
            <a:r>
              <a:rPr lang="pl-PL" sz="3200" b="1" dirty="0">
                <a:solidFill>
                  <a:schemeClr val="bg1"/>
                </a:solidFill>
              </a:rPr>
              <a:t>starsze </a:t>
            </a:r>
            <a:r>
              <a:rPr lang="pl-PL" sz="3200" dirty="0">
                <a:solidFill>
                  <a:schemeClr val="bg1"/>
                </a:solidFill>
              </a:rPr>
              <a:t>w największym stopniu ograniczyły kontakty z osobami </a:t>
            </a:r>
            <a:r>
              <a:rPr lang="pl-PL" sz="3200" dirty="0" smtClean="0">
                <a:solidFill>
                  <a:schemeClr val="bg1"/>
                </a:solidFill>
              </a:rPr>
              <a:t>bliskimi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chemeClr val="bg1"/>
                </a:solidFill>
              </a:rPr>
              <a:t>Osoby najmłodsze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(uczniowie i studenci, a także rodzice dzieci w wieku żłobkowym, przedszkolnym i wczesnoszkolnym) </a:t>
            </a:r>
            <a:r>
              <a:rPr lang="pl-PL" sz="3200" b="1" dirty="0">
                <a:solidFill>
                  <a:schemeClr val="bg1"/>
                </a:solidFill>
              </a:rPr>
              <a:t>o</a:t>
            </a:r>
            <a:r>
              <a:rPr lang="pl-PL" sz="3200" dirty="0">
                <a:solidFill>
                  <a:schemeClr val="bg1"/>
                </a:solidFill>
              </a:rPr>
              <a:t>dczuli skutki w zakresie życia codziennego w związku z przejściem na system nauki zdalnej, a także w zakresie pracy zawodowej (utrata zatrudnienia lub zmniejszenie się dochodów</a:t>
            </a:r>
            <a:r>
              <a:rPr lang="pl-PL" sz="3200" dirty="0" smtClean="0">
                <a:solidFill>
                  <a:schemeClr val="bg1"/>
                </a:solidFill>
              </a:rPr>
              <a:t>).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38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3900" y="-134071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Aktywność społeczna mieszkańców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0890" y="1191492"/>
            <a:ext cx="11797145" cy="5541819"/>
          </a:xfrm>
        </p:spPr>
        <p:txBody>
          <a:bodyPr>
            <a:noAutofit/>
          </a:bodyPr>
          <a:lstStyle/>
          <a:p>
            <a:r>
              <a:rPr lang="pl-PL" sz="3000" dirty="0">
                <a:solidFill>
                  <a:schemeClr val="bg1"/>
                </a:solidFill>
              </a:rPr>
              <a:t>Aktywność społeczna mieszkańców regionu jest nieco niższa, na tle kraju, w aspekcie </a:t>
            </a:r>
            <a:r>
              <a:rPr lang="pl-PL" sz="3000" b="1" dirty="0" smtClean="0">
                <a:solidFill>
                  <a:schemeClr val="bg1"/>
                </a:solidFill>
              </a:rPr>
              <a:t>frekwencji wyborczej </a:t>
            </a:r>
            <a:r>
              <a:rPr lang="pl-PL" sz="3000" dirty="0">
                <a:solidFill>
                  <a:schemeClr val="bg1"/>
                </a:solidFill>
              </a:rPr>
              <a:t>oraz w aspekcie rozwoju </a:t>
            </a:r>
            <a:r>
              <a:rPr lang="pl-PL" sz="3000" b="1" dirty="0">
                <a:solidFill>
                  <a:schemeClr val="bg1"/>
                </a:solidFill>
              </a:rPr>
              <a:t>sektora </a:t>
            </a:r>
            <a:r>
              <a:rPr lang="pl-PL" sz="3000" b="1" dirty="0" smtClean="0">
                <a:solidFill>
                  <a:schemeClr val="bg1"/>
                </a:solidFill>
              </a:rPr>
              <a:t>NGO</a:t>
            </a:r>
            <a:r>
              <a:rPr lang="pl-PL" sz="3000" dirty="0" smtClean="0">
                <a:solidFill>
                  <a:schemeClr val="bg1"/>
                </a:solidFill>
              </a:rPr>
              <a:t>,</a:t>
            </a:r>
          </a:p>
          <a:p>
            <a:r>
              <a:rPr lang="pl-PL" sz="3000" dirty="0" smtClean="0">
                <a:solidFill>
                  <a:schemeClr val="bg1"/>
                </a:solidFill>
              </a:rPr>
              <a:t>Poziom </a:t>
            </a:r>
            <a:r>
              <a:rPr lang="pl-PL" sz="3000" dirty="0">
                <a:solidFill>
                  <a:schemeClr val="bg1"/>
                </a:solidFill>
              </a:rPr>
              <a:t>aktywności społecznej mieszkańców regionu nie różnił się w 2015 r. istotnie od reszty kraju w żadnym z następujących wymiarów</a:t>
            </a:r>
            <a:r>
              <a:rPr lang="pl-PL" sz="3000" b="1" dirty="0">
                <a:solidFill>
                  <a:schemeClr val="bg1"/>
                </a:solidFill>
              </a:rPr>
              <a:t>: działalność na rzecz społeczności lokalnej; członkostwo w organizacjach; aktywny udział w pracach organizacji; udział w zebraniach publicznych, wykonywanie nieodpłatnej pracy lub nieodpłatne świadczenie usług na rzecz osób spoza rodziny lub na rzecz organizacji </a:t>
            </a:r>
            <a:r>
              <a:rPr lang="pl-PL" sz="3000" b="1" dirty="0" smtClean="0">
                <a:solidFill>
                  <a:schemeClr val="bg1"/>
                </a:solidFill>
              </a:rPr>
              <a:t>społecznej;</a:t>
            </a:r>
            <a:endParaRPr lang="pl-PL" sz="3000" b="1" dirty="0">
              <a:solidFill>
                <a:schemeClr val="bg1"/>
              </a:solidFill>
            </a:endParaRPr>
          </a:p>
          <a:p>
            <a:r>
              <a:rPr lang="pl-PL" sz="3000" dirty="0">
                <a:solidFill>
                  <a:schemeClr val="bg1"/>
                </a:solidFill>
              </a:rPr>
              <a:t>Najbardziej aktywne społecznie w regionie są przede wszystkim </a:t>
            </a:r>
            <a:r>
              <a:rPr lang="pl-PL" sz="3000" b="1" dirty="0">
                <a:solidFill>
                  <a:schemeClr val="bg1"/>
                </a:solidFill>
              </a:rPr>
              <a:t>osoby z wykształceniem wyższym i policealnym</a:t>
            </a:r>
            <a:r>
              <a:rPr lang="pl-PL" sz="3000" dirty="0">
                <a:solidFill>
                  <a:schemeClr val="bg1"/>
                </a:solidFill>
              </a:rPr>
              <a:t>, a także </a:t>
            </a:r>
            <a:r>
              <a:rPr lang="pl-PL" sz="3000" b="1" dirty="0">
                <a:solidFill>
                  <a:schemeClr val="bg1"/>
                </a:solidFill>
              </a:rPr>
              <a:t>mieszkańcy dużych miast</a:t>
            </a:r>
            <a:r>
              <a:rPr lang="pl-PL" sz="3000" dirty="0">
                <a:solidFill>
                  <a:schemeClr val="bg1"/>
                </a:solidFill>
              </a:rPr>
              <a:t>, </a:t>
            </a:r>
            <a:r>
              <a:rPr lang="pl-PL" sz="3000" b="1" dirty="0">
                <a:solidFill>
                  <a:schemeClr val="bg1"/>
                </a:solidFill>
              </a:rPr>
              <a:t>osoby młodsze </a:t>
            </a:r>
            <a:r>
              <a:rPr lang="pl-PL" sz="3000" dirty="0">
                <a:solidFill>
                  <a:schemeClr val="bg1"/>
                </a:solidFill>
              </a:rPr>
              <a:t>i </a:t>
            </a:r>
            <a:r>
              <a:rPr lang="pl-PL" sz="3000" b="1" dirty="0">
                <a:solidFill>
                  <a:schemeClr val="bg1"/>
                </a:solidFill>
              </a:rPr>
              <a:t>mężczyźni</a:t>
            </a:r>
            <a:r>
              <a:rPr lang="pl-PL" sz="3000" dirty="0">
                <a:solidFill>
                  <a:schemeClr val="bg1"/>
                </a:solidFill>
              </a:rPr>
              <a:t>. Najmniej aktywne społecznie są </a:t>
            </a:r>
            <a:r>
              <a:rPr lang="pl-PL" sz="3000" b="1" dirty="0">
                <a:solidFill>
                  <a:schemeClr val="bg1"/>
                </a:solidFill>
              </a:rPr>
              <a:t>osoby bierne zawodowo</a:t>
            </a:r>
            <a:r>
              <a:rPr lang="pl-PL" sz="3000" dirty="0">
                <a:solidFill>
                  <a:schemeClr val="bg1"/>
                </a:solidFill>
              </a:rPr>
              <a:t>, w tym renciści i emeryci</a:t>
            </a:r>
            <a:r>
              <a:rPr lang="pl-PL" sz="3000" dirty="0" smtClean="0">
                <a:solidFill>
                  <a:schemeClr val="bg1"/>
                </a:solidFill>
              </a:rPr>
              <a:t>.</a:t>
            </a:r>
            <a:endParaRPr lang="pl-PL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68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18655" y="365125"/>
            <a:ext cx="11693235" cy="75709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Specyfika społeczna i zróżnicowanie wewnętrzne </a:t>
            </a:r>
            <a:r>
              <a:rPr lang="pl-PL" b="1" dirty="0" smtClean="0">
                <a:solidFill>
                  <a:schemeClr val="bg1"/>
                </a:solidFill>
              </a:rPr>
              <a:t>regionu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8372" y="1122218"/>
            <a:ext cx="11353800" cy="5387254"/>
          </a:xfrm>
        </p:spPr>
        <p:txBody>
          <a:bodyPr>
            <a:noAutofit/>
          </a:bodyPr>
          <a:lstStyle/>
          <a:p>
            <a:r>
              <a:rPr lang="pl-PL" sz="3000" b="1" dirty="0" smtClean="0">
                <a:solidFill>
                  <a:schemeClr val="bg1"/>
                </a:solidFill>
              </a:rPr>
              <a:t>Wysoki udział  </a:t>
            </a:r>
            <a:r>
              <a:rPr lang="pl-PL" sz="3000" b="1" dirty="0">
                <a:solidFill>
                  <a:schemeClr val="bg1"/>
                </a:solidFill>
              </a:rPr>
              <a:t>obszarów </a:t>
            </a:r>
            <a:r>
              <a:rPr lang="pl-PL" sz="3000" b="1" dirty="0" smtClean="0">
                <a:solidFill>
                  <a:schemeClr val="bg1"/>
                </a:solidFill>
              </a:rPr>
              <a:t>popegeerowskich</a:t>
            </a:r>
            <a:r>
              <a:rPr lang="pl-PL" sz="3000" dirty="0" smtClean="0">
                <a:solidFill>
                  <a:schemeClr val="bg1"/>
                </a:solidFill>
              </a:rPr>
              <a:t>, kumulujących </a:t>
            </a:r>
            <a:r>
              <a:rPr lang="pl-PL" sz="3000" dirty="0">
                <a:solidFill>
                  <a:schemeClr val="bg1"/>
                </a:solidFill>
              </a:rPr>
              <a:t>problemy społeczne, wyludniających </a:t>
            </a:r>
            <a:r>
              <a:rPr lang="pl-PL" sz="3000" dirty="0" smtClean="0">
                <a:solidFill>
                  <a:schemeClr val="bg1"/>
                </a:solidFill>
              </a:rPr>
              <a:t>się. </a:t>
            </a:r>
            <a:endParaRPr lang="pl-PL" sz="3000" dirty="0">
              <a:solidFill>
                <a:schemeClr val="bg1"/>
              </a:solidFill>
            </a:endParaRPr>
          </a:p>
          <a:p>
            <a:r>
              <a:rPr lang="pl-PL" sz="3000" b="1" dirty="0">
                <a:solidFill>
                  <a:schemeClr val="bg1"/>
                </a:solidFill>
              </a:rPr>
              <a:t>D</a:t>
            </a:r>
            <a:r>
              <a:rPr lang="pl-PL" sz="3000" b="1" dirty="0" smtClean="0">
                <a:solidFill>
                  <a:schemeClr val="bg1"/>
                </a:solidFill>
              </a:rPr>
              <a:t>ość </a:t>
            </a:r>
            <a:r>
              <a:rPr lang="pl-PL" sz="3000" b="1" dirty="0">
                <a:solidFill>
                  <a:schemeClr val="bg1"/>
                </a:solidFill>
              </a:rPr>
              <a:t>duże zróżnicowanie w zakresie poziomu rozwoju i jakości życia ośrodków miejskich i obszarów wiejskich, zwłaszcza popegeerowskich, znajdujących się w </a:t>
            </a:r>
            <a:r>
              <a:rPr lang="pl-PL" sz="3000" b="1" dirty="0" smtClean="0">
                <a:solidFill>
                  <a:schemeClr val="bg1"/>
                </a:solidFill>
              </a:rPr>
              <a:t>SSW</a:t>
            </a:r>
            <a:r>
              <a:rPr lang="pl-PL" sz="3000" dirty="0" smtClean="0">
                <a:solidFill>
                  <a:schemeClr val="bg1"/>
                </a:solidFill>
              </a:rPr>
              <a:t>. </a:t>
            </a:r>
            <a:r>
              <a:rPr lang="pl-PL" sz="3000" dirty="0">
                <a:solidFill>
                  <a:schemeClr val="bg1"/>
                </a:solidFill>
              </a:rPr>
              <a:t>Obszary wiejskie </a:t>
            </a:r>
            <a:r>
              <a:rPr lang="pl-PL" sz="3000" dirty="0" smtClean="0">
                <a:solidFill>
                  <a:schemeClr val="bg1"/>
                </a:solidFill>
              </a:rPr>
              <a:t>przy dużych miastach to „sypialnie”;</a:t>
            </a:r>
            <a:endParaRPr lang="pl-PL" sz="3000" dirty="0">
              <a:solidFill>
                <a:schemeClr val="bg1"/>
              </a:solidFill>
            </a:endParaRPr>
          </a:p>
          <a:p>
            <a:r>
              <a:rPr lang="pl-PL" sz="3000" b="1" dirty="0" smtClean="0">
                <a:solidFill>
                  <a:schemeClr val="bg1"/>
                </a:solidFill>
              </a:rPr>
              <a:t>Największe </a:t>
            </a:r>
            <a:r>
              <a:rPr lang="pl-PL" sz="3000" b="1" dirty="0">
                <a:solidFill>
                  <a:schemeClr val="bg1"/>
                </a:solidFill>
              </a:rPr>
              <a:t>miasta (Szczecin, Koszalin) nie są zlokalizowane w centrum </a:t>
            </a:r>
            <a:r>
              <a:rPr lang="pl-PL" sz="3000" b="1" dirty="0" smtClean="0">
                <a:solidFill>
                  <a:schemeClr val="bg1"/>
                </a:solidFill>
              </a:rPr>
              <a:t>regionu</a:t>
            </a:r>
            <a:r>
              <a:rPr lang="pl-PL" sz="3000" dirty="0" smtClean="0">
                <a:solidFill>
                  <a:schemeClr val="bg1"/>
                </a:solidFill>
              </a:rPr>
              <a:t>, </a:t>
            </a:r>
            <a:r>
              <a:rPr lang="pl-PL" sz="3000" dirty="0">
                <a:solidFill>
                  <a:schemeClr val="bg1"/>
                </a:solidFill>
              </a:rPr>
              <a:t>co sprzyja migracjom z mniejszych miejscowości poza </a:t>
            </a:r>
            <a:r>
              <a:rPr lang="pl-PL" sz="3000" dirty="0" smtClean="0">
                <a:solidFill>
                  <a:schemeClr val="bg1"/>
                </a:solidFill>
              </a:rPr>
              <a:t>region);</a:t>
            </a:r>
            <a:endParaRPr lang="pl-PL" sz="3000" dirty="0">
              <a:solidFill>
                <a:schemeClr val="bg1"/>
              </a:solidFill>
            </a:endParaRPr>
          </a:p>
          <a:p>
            <a:r>
              <a:rPr lang="pl-PL" sz="3000" dirty="0">
                <a:solidFill>
                  <a:schemeClr val="bg1"/>
                </a:solidFill>
              </a:rPr>
              <a:t>Barierą rozwojową obszarów wiejskich i małomiasteczkowych w regionie jest </a:t>
            </a:r>
            <a:r>
              <a:rPr lang="pl-PL" sz="3000" b="1" dirty="0">
                <a:solidFill>
                  <a:schemeClr val="bg1"/>
                </a:solidFill>
              </a:rPr>
              <a:t>objęcie znacznej części województwa różnymi formami ochrony przyrody.</a:t>
            </a:r>
            <a:r>
              <a:rPr lang="pl-PL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0523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604692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Hierarchia problemów społecznych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969818"/>
            <a:ext cx="11242964" cy="5888182"/>
          </a:xfrm>
        </p:spPr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Starzenie się społeczeństwa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Trudna sytuacja mieszkaniowa (niedobór przystępnych cenowo mieszkań)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Uzależnienia, np. od alkoholu, od Internetu itd.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Wyuczona bezradność, uzależnienie mieszkańców od korzystania z pomocy społecznej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Długotrwała bierność zawodowa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Brak lub utrudniony dostęp mieszkańców do transportu publicznego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Niepełnosprawność mieszkańców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Słabe więzi społeczne pomiędzy mieszkańcami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Migracja, wyprowadzki mieszkańców, zwłaszcza młodych, poza gminę/powiat</a:t>
            </a:r>
          </a:p>
          <a:p>
            <a:pPr marL="514350" lvl="0" indent="-514350">
              <a:buFont typeface="+mj-lt"/>
              <a:buAutoNum type="arabicPeriod"/>
            </a:pPr>
            <a:r>
              <a:rPr lang="pl-PL" dirty="0">
                <a:solidFill>
                  <a:schemeClr val="bg1"/>
                </a:solidFill>
              </a:rPr>
              <a:t>Długotrwałe </a:t>
            </a:r>
            <a:r>
              <a:rPr lang="pl-PL" dirty="0" smtClean="0">
                <a:solidFill>
                  <a:schemeClr val="bg1"/>
                </a:solidFill>
              </a:rPr>
              <a:t>bezrobocie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3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98871"/>
            <a:ext cx="10515600" cy="604692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Hierarchia problemów społecznych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2" y="803563"/>
            <a:ext cx="11104418" cy="5888182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Zły stan zdrowia psychicznego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Problemy opiekuńczo-wychowawcze rodzin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Przemoc, w tym w szczególności przemoc domowa/ przemoc rówieśnicza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Utrudniony dostęp mieszkańców do usług publicznych, takich jak edukacja, ochrona zdrowia, kultura i rekreacja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Podejmowanie </a:t>
            </a:r>
            <a:r>
              <a:rPr lang="pl-PL" sz="2400" dirty="0" err="1">
                <a:solidFill>
                  <a:schemeClr val="bg1"/>
                </a:solidFill>
              </a:rPr>
              <a:t>zachowań</a:t>
            </a:r>
            <a:r>
              <a:rPr lang="pl-PL" sz="2400" dirty="0">
                <a:solidFill>
                  <a:schemeClr val="bg1"/>
                </a:solidFill>
              </a:rPr>
              <a:t> ryzykownych przez młodzież (np. ryzykowne zachowania seksualne, eksperymentowanie ze środkami psychoaktywnymi itp.)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Ubóstwo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Problemy z integracją społeczną osób opuszczających placówki penitencjarne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Problemy z integracją społeczną usamodzielniających się wychowanków pieczy zastępczej oraz wychowanków MOW i MOS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Bezdomność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Niedożywienie mieszkańców</a:t>
            </a:r>
          </a:p>
          <a:p>
            <a:pPr marL="514350" lvl="0" indent="-514350">
              <a:buFont typeface="+mj-lt"/>
              <a:buAutoNum type="arabicPeriod" startAt="11"/>
            </a:pPr>
            <a:r>
              <a:rPr lang="pl-PL" sz="2400" dirty="0">
                <a:solidFill>
                  <a:schemeClr val="bg1"/>
                </a:solidFill>
              </a:rPr>
              <a:t>Problemy z integracją społeczną imigrantów przyjeżdżających do gminy/powiatu</a:t>
            </a:r>
          </a:p>
        </p:txBody>
      </p:sp>
    </p:spTree>
    <p:extLst>
      <p:ext uri="{BB962C8B-B14F-4D97-AF65-F5344CB8AC3E}">
        <p14:creationId xmlns:p14="http://schemas.microsoft.com/office/powerpoint/2010/main" val="273413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81784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Hierarchia problemów społecznych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282844"/>
            <a:ext cx="5157787" cy="593148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Duże miasta	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52400" y="2171264"/>
            <a:ext cx="5845175" cy="4765965"/>
          </a:xfrm>
        </p:spPr>
        <p:txBody>
          <a:bodyPr>
            <a:normAutofit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podejmowanie </a:t>
            </a:r>
            <a:r>
              <a:rPr lang="pl-PL" dirty="0" err="1">
                <a:solidFill>
                  <a:schemeClr val="bg1"/>
                </a:solidFill>
              </a:rPr>
              <a:t>zachowań</a:t>
            </a:r>
            <a:r>
              <a:rPr lang="pl-PL" dirty="0">
                <a:solidFill>
                  <a:schemeClr val="bg1"/>
                </a:solidFill>
              </a:rPr>
              <a:t> ryzykownych przez </a:t>
            </a:r>
            <a:r>
              <a:rPr lang="pl-PL" dirty="0" smtClean="0">
                <a:solidFill>
                  <a:schemeClr val="bg1"/>
                </a:solidFill>
              </a:rPr>
              <a:t>młodzież;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problem </a:t>
            </a:r>
            <a:r>
              <a:rPr lang="pl-PL" dirty="0">
                <a:solidFill>
                  <a:schemeClr val="bg1"/>
                </a:solidFill>
              </a:rPr>
              <a:t>trudnej sytuacji </a:t>
            </a:r>
            <a:r>
              <a:rPr lang="pl-PL" dirty="0" smtClean="0">
                <a:solidFill>
                  <a:schemeClr val="bg1"/>
                </a:solidFill>
              </a:rPr>
              <a:t>mieszkaniowej;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integracja </a:t>
            </a:r>
            <a:r>
              <a:rPr lang="pl-PL" dirty="0">
                <a:solidFill>
                  <a:schemeClr val="bg1"/>
                </a:solidFill>
              </a:rPr>
              <a:t>społeczna </a:t>
            </a:r>
            <a:r>
              <a:rPr lang="pl-PL" dirty="0" smtClean="0">
                <a:solidFill>
                  <a:schemeClr val="bg1"/>
                </a:solidFill>
              </a:rPr>
              <a:t>imigrantów;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problem </a:t>
            </a:r>
            <a:r>
              <a:rPr lang="pl-PL" dirty="0">
                <a:solidFill>
                  <a:schemeClr val="bg1"/>
                </a:solidFill>
              </a:rPr>
              <a:t>alienacji/słabych więzi </a:t>
            </a:r>
            <a:r>
              <a:rPr lang="pl-PL" dirty="0" smtClean="0">
                <a:solidFill>
                  <a:schemeClr val="bg1"/>
                </a:solidFill>
              </a:rPr>
              <a:t>społecznych; </a:t>
            </a:r>
          </a:p>
          <a:p>
            <a:r>
              <a:rPr lang="pl-PL" dirty="0" err="1" smtClean="0">
                <a:solidFill>
                  <a:schemeClr val="bg1"/>
                </a:solidFill>
              </a:rPr>
              <a:t>suburbanizacja</a:t>
            </a:r>
            <a:r>
              <a:rPr lang="pl-PL" dirty="0">
                <a:solidFill>
                  <a:schemeClr val="bg1"/>
                </a:solidFill>
              </a:rPr>
              <a:t>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zły </a:t>
            </a:r>
            <a:r>
              <a:rPr lang="pl-PL" dirty="0">
                <a:solidFill>
                  <a:schemeClr val="bg1"/>
                </a:solidFill>
              </a:rPr>
              <a:t>stan zdrowia </a:t>
            </a:r>
            <a:r>
              <a:rPr lang="pl-PL" dirty="0" smtClean="0">
                <a:solidFill>
                  <a:schemeClr val="bg1"/>
                </a:solidFill>
              </a:rPr>
              <a:t>psychicznego; 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problemy </a:t>
            </a:r>
            <a:r>
              <a:rPr lang="pl-PL" dirty="0">
                <a:solidFill>
                  <a:schemeClr val="bg1"/>
                </a:solidFill>
              </a:rPr>
              <a:t>opiekuńczo-wychowawcze rodzin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199" y="1282844"/>
            <a:ext cx="6019801" cy="823912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Małe gminy wiejskie i miejsko-wiejskie (SSW)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199" y="2286645"/>
            <a:ext cx="5881255" cy="4535201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uzależnienia;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wyuczona bezradność </a:t>
            </a:r>
            <a:r>
              <a:rPr lang="pl-PL" dirty="0">
                <a:solidFill>
                  <a:schemeClr val="bg1"/>
                </a:solidFill>
              </a:rPr>
              <a:t>i </a:t>
            </a:r>
            <a:r>
              <a:rPr lang="pl-PL" dirty="0" smtClean="0">
                <a:solidFill>
                  <a:schemeClr val="bg1"/>
                </a:solidFill>
              </a:rPr>
              <a:t>uzależnienie </a:t>
            </a:r>
            <a:r>
              <a:rPr lang="pl-PL" dirty="0">
                <a:solidFill>
                  <a:schemeClr val="bg1"/>
                </a:solidFill>
              </a:rPr>
              <a:t>od korzystania z pomocy społecznej;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długotrwała </a:t>
            </a:r>
            <a:r>
              <a:rPr lang="pl-PL" dirty="0">
                <a:solidFill>
                  <a:schemeClr val="bg1"/>
                </a:solidFill>
              </a:rPr>
              <a:t>bierność zawodowa i długotrwałe bezrobocie; 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braku </a:t>
            </a:r>
            <a:r>
              <a:rPr lang="pl-PL" dirty="0">
                <a:solidFill>
                  <a:schemeClr val="bg1"/>
                </a:solidFill>
              </a:rPr>
              <a:t>dostępu lub </a:t>
            </a:r>
            <a:r>
              <a:rPr lang="pl-PL" dirty="0" smtClean="0">
                <a:solidFill>
                  <a:schemeClr val="bg1"/>
                </a:solidFill>
              </a:rPr>
              <a:t>utrudniony dostęp do </a:t>
            </a:r>
            <a:r>
              <a:rPr lang="pl-PL" dirty="0">
                <a:solidFill>
                  <a:schemeClr val="bg1"/>
                </a:solidFill>
              </a:rPr>
              <a:t>transportu publicznego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i innych usług publicznych.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36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4106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Osoby z </a:t>
            </a:r>
            <a:r>
              <a:rPr lang="pl-PL" b="1" dirty="0" smtClean="0">
                <a:solidFill>
                  <a:schemeClr val="bg1"/>
                </a:solidFill>
              </a:rPr>
              <a:t>niepełnosprawnością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237" y="984106"/>
            <a:ext cx="11762508" cy="5721493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Ok</a:t>
            </a:r>
            <a:r>
              <a:rPr lang="pl-PL" sz="3200" dirty="0">
                <a:solidFill>
                  <a:schemeClr val="bg1"/>
                </a:solidFill>
              </a:rPr>
              <a:t>. </a:t>
            </a:r>
            <a:r>
              <a:rPr lang="pl-PL" sz="3200" b="1" dirty="0">
                <a:solidFill>
                  <a:schemeClr val="bg1"/>
                </a:solidFill>
              </a:rPr>
              <a:t>102 tys</a:t>
            </a:r>
            <a:r>
              <a:rPr lang="pl-PL" sz="3200" b="1" dirty="0" smtClean="0">
                <a:solidFill>
                  <a:schemeClr val="bg1"/>
                </a:solidFill>
              </a:rPr>
              <a:t>. </a:t>
            </a:r>
            <a:r>
              <a:rPr lang="pl-PL" sz="3200" dirty="0" smtClean="0">
                <a:solidFill>
                  <a:schemeClr val="bg1"/>
                </a:solidFill>
              </a:rPr>
              <a:t>os., </a:t>
            </a:r>
            <a:r>
              <a:rPr lang="pl-PL" sz="3200" dirty="0">
                <a:solidFill>
                  <a:schemeClr val="bg1"/>
                </a:solidFill>
              </a:rPr>
              <a:t>z czego </a:t>
            </a:r>
            <a:r>
              <a:rPr lang="pl-PL" sz="3200" b="1" dirty="0">
                <a:solidFill>
                  <a:schemeClr val="bg1"/>
                </a:solidFill>
              </a:rPr>
              <a:t>54 tys</a:t>
            </a:r>
            <a:r>
              <a:rPr lang="pl-PL" sz="3200" dirty="0">
                <a:solidFill>
                  <a:schemeClr val="bg1"/>
                </a:solidFill>
              </a:rPr>
              <a:t>. </a:t>
            </a:r>
            <a:r>
              <a:rPr lang="pl-PL" sz="3200" dirty="0" smtClean="0">
                <a:solidFill>
                  <a:schemeClr val="bg1"/>
                </a:solidFill>
              </a:rPr>
              <a:t>os. w </a:t>
            </a:r>
            <a:r>
              <a:rPr lang="pl-PL" sz="3200" dirty="0">
                <a:solidFill>
                  <a:schemeClr val="bg1"/>
                </a:solidFill>
              </a:rPr>
              <a:t>wieku produkcyjnym (4,8% populacji w wieku produkcyjnym</a:t>
            </a:r>
            <a:r>
              <a:rPr lang="pl-PL" sz="3200" dirty="0" smtClean="0">
                <a:solidFill>
                  <a:schemeClr val="bg1"/>
                </a:solidFill>
              </a:rPr>
              <a:t>) to ON w stopniu znacznym lub umiarkowanym;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Ok. </a:t>
            </a:r>
            <a:r>
              <a:rPr lang="pl-PL" sz="3200" b="1" dirty="0" smtClean="0">
                <a:solidFill>
                  <a:schemeClr val="bg1"/>
                </a:solidFill>
              </a:rPr>
              <a:t>60 tys. </a:t>
            </a:r>
            <a:r>
              <a:rPr lang="pl-PL" sz="3200" dirty="0" smtClean="0">
                <a:solidFill>
                  <a:schemeClr val="bg1"/>
                </a:solidFill>
              </a:rPr>
              <a:t>os. starszych </a:t>
            </a:r>
            <a:r>
              <a:rPr lang="pl-PL" sz="3200" dirty="0">
                <a:solidFill>
                  <a:schemeClr val="bg1"/>
                </a:solidFill>
              </a:rPr>
              <a:t>– niesamodzielnych, wymagających </a:t>
            </a:r>
            <a:r>
              <a:rPr lang="pl-PL" sz="3200" dirty="0" smtClean="0">
                <a:solidFill>
                  <a:schemeClr val="bg1"/>
                </a:solidFill>
              </a:rPr>
              <a:t>wsparcia;</a:t>
            </a:r>
          </a:p>
          <a:p>
            <a:r>
              <a:rPr lang="pl-PL" sz="3200" b="1" dirty="0">
                <a:solidFill>
                  <a:schemeClr val="bg1"/>
                </a:solidFill>
              </a:rPr>
              <a:t>Wskaźnik zatrudnienia </a:t>
            </a:r>
            <a:r>
              <a:rPr lang="pl-PL" sz="3200" b="1" dirty="0" smtClean="0">
                <a:solidFill>
                  <a:schemeClr val="bg1"/>
                </a:solidFill>
              </a:rPr>
              <a:t>ON </a:t>
            </a:r>
            <a:r>
              <a:rPr lang="pl-PL" sz="3200" dirty="0" smtClean="0">
                <a:solidFill>
                  <a:schemeClr val="bg1"/>
                </a:solidFill>
              </a:rPr>
              <a:t>w </a:t>
            </a:r>
            <a:r>
              <a:rPr lang="pl-PL" sz="3200" dirty="0">
                <a:solidFill>
                  <a:schemeClr val="bg1"/>
                </a:solidFill>
              </a:rPr>
              <a:t>wieku 16-64 lata: w 2006 r. – 8,3%, w 2019 r. – 19,8</a:t>
            </a:r>
            <a:r>
              <a:rPr lang="pl-PL" sz="3200" dirty="0" smtClean="0">
                <a:solidFill>
                  <a:schemeClr val="bg1"/>
                </a:solidFill>
              </a:rPr>
              <a:t>% (nadal bardzo mało!);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Drożność </a:t>
            </a:r>
            <a:r>
              <a:rPr lang="pl-PL" sz="3200" dirty="0">
                <a:solidFill>
                  <a:schemeClr val="bg1"/>
                </a:solidFill>
              </a:rPr>
              <a:t>i skuteczność systemu aktywizacji zawodowej osób z niepełnosprawnościami jest niska </a:t>
            </a:r>
            <a:r>
              <a:rPr lang="pl-PL" sz="3200" dirty="0" smtClean="0">
                <a:solidFill>
                  <a:schemeClr val="bg1"/>
                </a:solidFill>
              </a:rPr>
              <a:t>– problem ma wiele przyczyn, w tym brak motywacji WTZ, ŚDS, ZAZ;</a:t>
            </a:r>
          </a:p>
          <a:p>
            <a:r>
              <a:rPr lang="pl-PL" sz="3200" b="1" dirty="0" smtClean="0">
                <a:solidFill>
                  <a:schemeClr val="bg1"/>
                </a:solidFill>
              </a:rPr>
              <a:t>Rodzinni </a:t>
            </a:r>
            <a:r>
              <a:rPr lang="pl-PL" sz="3200" b="1" dirty="0">
                <a:solidFill>
                  <a:schemeClr val="bg1"/>
                </a:solidFill>
              </a:rPr>
              <a:t>opiekunowie osób z niepełnosprawnością i osób </a:t>
            </a:r>
            <a:r>
              <a:rPr lang="pl-PL" sz="3200" b="1" dirty="0" smtClean="0">
                <a:solidFill>
                  <a:schemeClr val="bg1"/>
                </a:solidFill>
              </a:rPr>
              <a:t>starszych - </a:t>
            </a:r>
            <a:r>
              <a:rPr lang="pl-PL" sz="3200" dirty="0">
                <a:solidFill>
                  <a:schemeClr val="bg1"/>
                </a:solidFill>
              </a:rPr>
              <a:t>ok. 80 tys. osób, z czego ok. 16 tys</a:t>
            </a:r>
            <a:r>
              <a:rPr lang="pl-PL" sz="3200" dirty="0" smtClean="0">
                <a:solidFill>
                  <a:schemeClr val="bg1"/>
                </a:solidFill>
              </a:rPr>
              <a:t>. „na pełen etat”.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4932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67930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I</a:t>
            </a:r>
            <a:r>
              <a:rPr lang="pl-PL" b="1" dirty="0" smtClean="0">
                <a:solidFill>
                  <a:schemeClr val="bg1"/>
                </a:solidFill>
              </a:rPr>
              <a:t>migranci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1" y="748144"/>
            <a:ext cx="11928763" cy="601287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Aktualnie </a:t>
            </a:r>
            <a:r>
              <a:rPr lang="pl-PL" b="1" dirty="0" smtClean="0">
                <a:solidFill>
                  <a:schemeClr val="bg1"/>
                </a:solidFill>
              </a:rPr>
              <a:t>ok. 100 tys</a:t>
            </a:r>
            <a:r>
              <a:rPr lang="pl-PL" dirty="0" smtClean="0">
                <a:solidFill>
                  <a:schemeClr val="bg1"/>
                </a:solidFill>
              </a:rPr>
              <a:t>. imigrantów w regionie, z czego ok. 60 tys. w aglomeracji szczecińskiej; głównie Ukraińcy;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Imigracja powszechnie oceniana pozytywnie;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Problemy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migrantów: </a:t>
            </a:r>
          </a:p>
          <a:p>
            <a:pPr lvl="1"/>
            <a:r>
              <a:rPr lang="pl-PL" sz="2800" b="1" dirty="0" smtClean="0">
                <a:solidFill>
                  <a:schemeClr val="bg1"/>
                </a:solidFill>
              </a:rPr>
              <a:t>trudności </a:t>
            </a:r>
            <a:r>
              <a:rPr lang="pl-PL" sz="2800" b="1" dirty="0">
                <a:solidFill>
                  <a:schemeClr val="bg1"/>
                </a:solidFill>
              </a:rPr>
              <a:t>w załatwieniu spraw formalnych </a:t>
            </a:r>
            <a:r>
              <a:rPr lang="pl-PL" sz="2800" dirty="0">
                <a:solidFill>
                  <a:schemeClr val="bg1"/>
                </a:solidFill>
              </a:rPr>
              <a:t>związanych z legalizacją pobytu i </a:t>
            </a:r>
            <a:r>
              <a:rPr lang="pl-PL" sz="2800" dirty="0" smtClean="0">
                <a:solidFill>
                  <a:schemeClr val="bg1"/>
                </a:solidFill>
              </a:rPr>
              <a:t>zatrudnienia;</a:t>
            </a:r>
          </a:p>
          <a:p>
            <a:pPr lvl="1"/>
            <a:r>
              <a:rPr lang="pl-PL" sz="2800" b="1" dirty="0" smtClean="0">
                <a:solidFill>
                  <a:schemeClr val="bg1"/>
                </a:solidFill>
              </a:rPr>
              <a:t>słabe </a:t>
            </a:r>
            <a:r>
              <a:rPr lang="pl-PL" sz="2800" b="1" dirty="0">
                <a:solidFill>
                  <a:schemeClr val="bg1"/>
                </a:solidFill>
              </a:rPr>
              <a:t>przygotowanie przedszkoli i szkół </a:t>
            </a:r>
            <a:r>
              <a:rPr lang="pl-PL" sz="2800" dirty="0">
                <a:solidFill>
                  <a:schemeClr val="bg1"/>
                </a:solidFill>
              </a:rPr>
              <a:t>do pracy z dziećmi – imigrantami;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ograniczony </a:t>
            </a:r>
            <a:r>
              <a:rPr lang="pl-PL" sz="2800" dirty="0">
                <a:solidFill>
                  <a:schemeClr val="bg1"/>
                </a:solidFill>
              </a:rPr>
              <a:t>dostęp do przystępnych </a:t>
            </a:r>
            <a:r>
              <a:rPr lang="pl-PL" sz="2800" dirty="0" smtClean="0">
                <a:solidFill>
                  <a:schemeClr val="bg1"/>
                </a:solidFill>
              </a:rPr>
              <a:t>cenowo </a:t>
            </a:r>
            <a:r>
              <a:rPr lang="pl-PL" sz="2800" b="1" dirty="0">
                <a:solidFill>
                  <a:schemeClr val="bg1"/>
                </a:solidFill>
              </a:rPr>
              <a:t>mieszkań</a:t>
            </a:r>
            <a:r>
              <a:rPr lang="pl-PL" sz="2800" dirty="0">
                <a:solidFill>
                  <a:schemeClr val="bg1"/>
                </a:solidFill>
              </a:rPr>
              <a:t>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b="1" dirty="0" smtClean="0">
                <a:solidFill>
                  <a:schemeClr val="bg1"/>
                </a:solidFill>
              </a:rPr>
              <a:t>podejmowanie </a:t>
            </a:r>
            <a:r>
              <a:rPr lang="pl-PL" sz="2800" b="1" dirty="0">
                <a:solidFill>
                  <a:schemeClr val="bg1"/>
                </a:solidFill>
              </a:rPr>
              <a:t>zatrudnienia poniżej kwalifikacji </a:t>
            </a:r>
            <a:r>
              <a:rPr lang="pl-PL" sz="2800" dirty="0">
                <a:solidFill>
                  <a:schemeClr val="bg1"/>
                </a:solidFill>
              </a:rPr>
              <a:t>oraz </a:t>
            </a:r>
            <a:r>
              <a:rPr lang="pl-PL" sz="2800" b="1" dirty="0">
                <a:solidFill>
                  <a:schemeClr val="bg1"/>
                </a:solidFill>
              </a:rPr>
              <a:t>nadużycia ze strony niektórych nieuczciwych pracodawców</a:t>
            </a:r>
            <a:r>
              <a:rPr lang="pl-PL" sz="2800" dirty="0">
                <a:solidFill>
                  <a:schemeClr val="bg1"/>
                </a:solidFill>
              </a:rPr>
              <a:t>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b="1" dirty="0" smtClean="0">
                <a:solidFill>
                  <a:schemeClr val="bg1"/>
                </a:solidFill>
              </a:rPr>
              <a:t>problemy </a:t>
            </a:r>
            <a:r>
              <a:rPr lang="pl-PL" sz="2800" b="1" dirty="0">
                <a:solidFill>
                  <a:schemeClr val="bg1"/>
                </a:solidFill>
              </a:rPr>
              <a:t>natury psychicznej, </a:t>
            </a:r>
            <a:r>
              <a:rPr lang="pl-PL" sz="2800" dirty="0">
                <a:solidFill>
                  <a:schemeClr val="bg1"/>
                </a:solidFill>
              </a:rPr>
              <a:t>typowe dla </a:t>
            </a:r>
            <a:r>
              <a:rPr lang="pl-PL" sz="2800" dirty="0" smtClean="0">
                <a:solidFill>
                  <a:schemeClr val="bg1"/>
                </a:solidFill>
              </a:rPr>
              <a:t>imigrantów.</a:t>
            </a:r>
            <a:endParaRPr lang="pl-PL" sz="2800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Wsparcie udzielane migrantom w samorządach lokalnych jest, jak do tej pory, bardzo </a:t>
            </a:r>
            <a:r>
              <a:rPr lang="pl-PL" dirty="0" smtClean="0">
                <a:solidFill>
                  <a:schemeClr val="bg1"/>
                </a:solidFill>
              </a:rPr>
              <a:t>ograniczone.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59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8280" y="-171320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Metodologia badania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98294" y="914400"/>
            <a:ext cx="10515600" cy="5943600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Analiza danych zastanych</a:t>
            </a:r>
            <a:endParaRPr lang="pl-PL" dirty="0" smtClean="0">
              <a:solidFill>
                <a:schemeClr val="bg1"/>
              </a:solidFill>
            </a:endParaRPr>
          </a:p>
          <a:p>
            <a:r>
              <a:rPr lang="pl-PL" b="1" dirty="0" smtClean="0">
                <a:solidFill>
                  <a:schemeClr val="bg1"/>
                </a:solidFill>
              </a:rPr>
              <a:t>Wywiady pogłębione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eksperci,                                     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instytucje regionalne,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JST: miasta, gminy, powiaty,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instytucje </a:t>
            </a:r>
            <a:r>
              <a:rPr lang="pl-PL" dirty="0">
                <a:solidFill>
                  <a:schemeClr val="bg1"/>
                </a:solidFill>
              </a:rPr>
              <a:t>pomocy społecznej, </a:t>
            </a:r>
            <a:endParaRPr lang="pl-PL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NGO,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projektodawcy </a:t>
            </a:r>
            <a:r>
              <a:rPr lang="pl-PL" dirty="0">
                <a:solidFill>
                  <a:schemeClr val="bg1"/>
                </a:solidFill>
              </a:rPr>
              <a:t>RPO WZ, </a:t>
            </a:r>
            <a:endParaRPr lang="pl-PL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uczestnicy </a:t>
            </a:r>
            <a:r>
              <a:rPr lang="pl-PL" dirty="0">
                <a:solidFill>
                  <a:schemeClr val="bg1"/>
                </a:solidFill>
              </a:rPr>
              <a:t>projektów </a:t>
            </a:r>
            <a:r>
              <a:rPr lang="pl-PL" dirty="0" smtClean="0">
                <a:solidFill>
                  <a:schemeClr val="bg1"/>
                </a:solidFill>
              </a:rPr>
              <a:t>RPO WZ.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Badania </a:t>
            </a:r>
            <a:r>
              <a:rPr lang="pl-PL" b="1" dirty="0">
                <a:solidFill>
                  <a:schemeClr val="bg1"/>
                </a:solidFill>
              </a:rPr>
              <a:t>ilościowe </a:t>
            </a:r>
            <a:endParaRPr lang="pl-PL" b="1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mieszkańcy regionu,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uczestnicy projektów RPO </a:t>
            </a:r>
            <a:r>
              <a:rPr lang="pl-PL" dirty="0">
                <a:solidFill>
                  <a:schemeClr val="bg1"/>
                </a:solidFill>
              </a:rPr>
              <a:t>WZ; </a:t>
            </a:r>
            <a:endParaRPr lang="pl-PL" dirty="0" smtClean="0">
              <a:solidFill>
                <a:schemeClr val="bg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 smtClean="0">
                <a:solidFill>
                  <a:schemeClr val="bg1"/>
                </a:solidFill>
              </a:rPr>
              <a:t>projektodawcy RPO WZ.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Panele </a:t>
            </a:r>
            <a:r>
              <a:rPr lang="pl-PL" b="1" dirty="0">
                <a:solidFill>
                  <a:schemeClr val="bg1"/>
                </a:solidFill>
              </a:rPr>
              <a:t>i warsztaty z ekspertami, interesariuszami systemu pomocy i integracji społecznej w regionie i in.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098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99655" y="171162"/>
            <a:ext cx="10515600" cy="757092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Osoby doświadczające przemocy w </a:t>
            </a:r>
            <a:r>
              <a:rPr lang="pl-PL" b="1" dirty="0" smtClean="0">
                <a:solidFill>
                  <a:schemeClr val="bg1"/>
                </a:solidFill>
              </a:rPr>
              <a:t>rodzinie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9381" y="928254"/>
            <a:ext cx="11804073" cy="5777346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Przybliżoną </a:t>
            </a:r>
            <a:r>
              <a:rPr lang="pl-PL" sz="3200" dirty="0">
                <a:solidFill>
                  <a:schemeClr val="bg1"/>
                </a:solidFill>
              </a:rPr>
              <a:t>liczbę rodzin doświadczających problemu przemocy w rodzinie w regionie (przypadki ujawnione) szacować można na </a:t>
            </a:r>
            <a:r>
              <a:rPr lang="pl-PL" sz="3200" b="1" dirty="0" smtClean="0">
                <a:solidFill>
                  <a:schemeClr val="bg1"/>
                </a:solidFill>
              </a:rPr>
              <a:t>ok</a:t>
            </a:r>
            <a:r>
              <a:rPr lang="pl-PL" sz="3200" b="1" dirty="0">
                <a:solidFill>
                  <a:schemeClr val="bg1"/>
                </a:solidFill>
              </a:rPr>
              <a:t>. 6 tys. rodzin</a:t>
            </a:r>
            <a:r>
              <a:rPr lang="pl-PL" sz="3200" dirty="0">
                <a:solidFill>
                  <a:schemeClr val="bg1"/>
                </a:solidFill>
              </a:rPr>
              <a:t> (2019 r</a:t>
            </a:r>
            <a:r>
              <a:rPr lang="pl-PL" sz="3200" dirty="0" smtClean="0">
                <a:solidFill>
                  <a:schemeClr val="bg1"/>
                </a:solidFill>
              </a:rPr>
              <a:t>.);</a:t>
            </a:r>
          </a:p>
          <a:p>
            <a:r>
              <a:rPr lang="pl-PL" sz="3200" dirty="0">
                <a:solidFill>
                  <a:schemeClr val="bg1"/>
                </a:solidFill>
              </a:rPr>
              <a:t>Skala problemu przemocy w rodzinie, w tym w szczególności przemocy psychicznej, prawdopodobnie </a:t>
            </a:r>
            <a:r>
              <a:rPr lang="pl-PL" sz="3200" b="1" dirty="0">
                <a:solidFill>
                  <a:schemeClr val="bg1"/>
                </a:solidFill>
              </a:rPr>
              <a:t>zwiększyła się wskutek pandemii </a:t>
            </a:r>
            <a:r>
              <a:rPr lang="pl-PL" sz="3200" b="1" dirty="0" err="1">
                <a:solidFill>
                  <a:schemeClr val="bg1"/>
                </a:solidFill>
              </a:rPr>
              <a:t>koronawirusa</a:t>
            </a:r>
            <a:r>
              <a:rPr lang="pl-PL" sz="3200" b="1" dirty="0">
                <a:solidFill>
                  <a:schemeClr val="bg1"/>
                </a:solidFill>
              </a:rPr>
              <a:t> SARS </a:t>
            </a:r>
            <a:r>
              <a:rPr lang="pl-PL" sz="3200" b="1" dirty="0" smtClean="0">
                <a:solidFill>
                  <a:schemeClr val="bg1"/>
                </a:solidFill>
              </a:rPr>
              <a:t>CoV-2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sz="3200" b="1" dirty="0">
                <a:solidFill>
                  <a:schemeClr val="bg1"/>
                </a:solidFill>
              </a:rPr>
              <a:t>Skuteczność systemu przeciwdziałania przemocy w rodzinie jest w regionie zróżnicowana </a:t>
            </a:r>
            <a:r>
              <a:rPr lang="pl-PL" sz="3200" b="1" dirty="0" smtClean="0">
                <a:solidFill>
                  <a:schemeClr val="bg1"/>
                </a:solidFill>
              </a:rPr>
              <a:t>terytorialnie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(miasta vs wieś);</a:t>
            </a:r>
          </a:p>
          <a:p>
            <a:r>
              <a:rPr lang="pl-PL" sz="3200" dirty="0">
                <a:solidFill>
                  <a:schemeClr val="bg1"/>
                </a:solidFill>
              </a:rPr>
              <a:t>Istotnym problemem </a:t>
            </a:r>
            <a:r>
              <a:rPr lang="pl-PL" sz="3200" dirty="0" smtClean="0">
                <a:solidFill>
                  <a:schemeClr val="bg1"/>
                </a:solidFill>
              </a:rPr>
              <a:t>jest </a:t>
            </a:r>
            <a:r>
              <a:rPr lang="pl-PL" sz="3200" b="1" dirty="0" smtClean="0">
                <a:solidFill>
                  <a:schemeClr val="bg1"/>
                </a:solidFill>
              </a:rPr>
              <a:t>przewlekłość </a:t>
            </a:r>
            <a:r>
              <a:rPr lang="pl-PL" sz="3200" b="1" dirty="0">
                <a:solidFill>
                  <a:schemeClr val="bg1"/>
                </a:solidFill>
              </a:rPr>
              <a:t>stosowanych procedur</a:t>
            </a:r>
            <a:r>
              <a:rPr lang="pl-PL" sz="3200" dirty="0">
                <a:solidFill>
                  <a:schemeClr val="bg1"/>
                </a:solidFill>
              </a:rPr>
              <a:t>, </a:t>
            </a:r>
            <a:r>
              <a:rPr lang="pl-PL" sz="3200" b="1" dirty="0">
                <a:solidFill>
                  <a:schemeClr val="bg1"/>
                </a:solidFill>
              </a:rPr>
              <a:t>zbyt niska współpraca między instytucjami, które powinny być zaangażowane w przeciwdziałanie przemocy w </a:t>
            </a:r>
            <a:r>
              <a:rPr lang="pl-PL" sz="3200" b="1" dirty="0" smtClean="0">
                <a:solidFill>
                  <a:schemeClr val="bg1"/>
                </a:solidFill>
              </a:rPr>
              <a:t>rodzinie.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500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3509" y="198871"/>
            <a:ext cx="10515600" cy="687820"/>
          </a:xfrm>
        </p:spPr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Osoby doświadczające zaburzeń </a:t>
            </a:r>
            <a:r>
              <a:rPr lang="pl-PL" b="1" dirty="0" smtClean="0">
                <a:solidFill>
                  <a:schemeClr val="bg1"/>
                </a:solidFill>
              </a:rPr>
              <a:t>psychicznych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1094509"/>
            <a:ext cx="12081164" cy="566650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Przynajmniej </a:t>
            </a:r>
            <a:r>
              <a:rPr lang="pl-PL" dirty="0">
                <a:solidFill>
                  <a:schemeClr val="bg1"/>
                </a:solidFill>
              </a:rPr>
              <a:t>jedno zaburzenie psychiczne można rozpoznać w ciągu życia u </a:t>
            </a:r>
            <a:r>
              <a:rPr lang="pl-PL" b="1" dirty="0">
                <a:solidFill>
                  <a:schemeClr val="bg1"/>
                </a:solidFill>
              </a:rPr>
              <a:t>23,4%</a:t>
            </a:r>
            <a:r>
              <a:rPr lang="pl-PL" dirty="0">
                <a:solidFill>
                  <a:schemeClr val="bg1"/>
                </a:solidFill>
              </a:rPr>
              <a:t> mieszkańców </a:t>
            </a:r>
            <a:r>
              <a:rPr lang="pl-PL" dirty="0" smtClean="0">
                <a:solidFill>
                  <a:schemeClr val="bg1"/>
                </a:solidFill>
              </a:rPr>
              <a:t>PL w </a:t>
            </a:r>
            <a:r>
              <a:rPr lang="pl-PL" dirty="0">
                <a:solidFill>
                  <a:schemeClr val="bg1"/>
                </a:solidFill>
              </a:rPr>
              <a:t>wieku 18-64 </a:t>
            </a:r>
            <a:r>
              <a:rPr lang="pl-PL" dirty="0" smtClean="0">
                <a:solidFill>
                  <a:schemeClr val="bg1"/>
                </a:solidFill>
              </a:rPr>
              <a:t>lata (</a:t>
            </a:r>
            <a:r>
              <a:rPr lang="pl-PL" b="1" dirty="0" smtClean="0">
                <a:solidFill>
                  <a:schemeClr val="bg1"/>
                </a:solidFill>
              </a:rPr>
              <a:t>ok. 220 tys. </a:t>
            </a:r>
            <a:r>
              <a:rPr lang="pl-PL" dirty="0" smtClean="0">
                <a:solidFill>
                  <a:schemeClr val="bg1"/>
                </a:solidFill>
              </a:rPr>
              <a:t>mieszkańców regionu);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zaburzenia związane z używaniem substancji (12,8%), w tym nadużywanie i uzależnienie od alkoholu (11,9%) oraz nadużywanie i uzależnienie od narkotyków (1,4%); </a:t>
            </a:r>
            <a:endParaRPr lang="pl-PL" dirty="0" smtClean="0">
              <a:solidFill>
                <a:schemeClr val="bg1"/>
              </a:solidFill>
            </a:endParaRP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zaburzenia </a:t>
            </a:r>
            <a:r>
              <a:rPr lang="pl-PL" dirty="0">
                <a:solidFill>
                  <a:schemeClr val="bg1"/>
                </a:solidFill>
              </a:rPr>
              <a:t>nerwicowe (9,6%), w tym fobie specyficzne (4,3%) i fobie społeczne (1,8%); </a:t>
            </a:r>
            <a:endParaRPr lang="pl-PL" dirty="0" smtClean="0">
              <a:solidFill>
                <a:schemeClr val="bg1"/>
              </a:solidFill>
            </a:endParaRPr>
          </a:p>
          <a:p>
            <a:pPr lvl="1"/>
            <a:r>
              <a:rPr lang="pl-PL" dirty="0" smtClean="0">
                <a:solidFill>
                  <a:schemeClr val="bg1"/>
                </a:solidFill>
              </a:rPr>
              <a:t>zaburzenia </a:t>
            </a:r>
            <a:r>
              <a:rPr lang="pl-PL" dirty="0">
                <a:solidFill>
                  <a:schemeClr val="bg1"/>
                </a:solidFill>
              </a:rPr>
              <a:t>nastroju (3,5%), w tym depresja (3,0%); impulsywne zaburzenia zachowania (3,5</a:t>
            </a:r>
            <a:r>
              <a:rPr lang="pl-PL" dirty="0" smtClean="0">
                <a:solidFill>
                  <a:schemeClr val="bg1"/>
                </a:solidFill>
              </a:rPr>
              <a:t>%);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Istotny wpływ pandemii </a:t>
            </a:r>
            <a:r>
              <a:rPr lang="pl-PL" dirty="0" err="1">
                <a:solidFill>
                  <a:schemeClr val="bg1"/>
                </a:solidFill>
              </a:rPr>
              <a:t>koronawirusa</a:t>
            </a:r>
            <a:r>
              <a:rPr lang="pl-PL" dirty="0">
                <a:solidFill>
                  <a:schemeClr val="bg1"/>
                </a:solidFill>
              </a:rPr>
              <a:t> SARS-CoV-2 </a:t>
            </a:r>
            <a:r>
              <a:rPr lang="pl-PL" dirty="0" smtClean="0">
                <a:solidFill>
                  <a:schemeClr val="bg1"/>
                </a:solidFill>
              </a:rPr>
              <a:t>na zdrowie psychiczne w </a:t>
            </a:r>
            <a:r>
              <a:rPr lang="pl-PL" dirty="0">
                <a:solidFill>
                  <a:schemeClr val="bg1"/>
                </a:solidFill>
              </a:rPr>
              <a:t>szczególności dzieci i </a:t>
            </a:r>
            <a:r>
              <a:rPr lang="pl-PL" dirty="0" smtClean="0">
                <a:solidFill>
                  <a:schemeClr val="bg1"/>
                </a:solidFill>
              </a:rPr>
              <a:t>młodzieży;</a:t>
            </a:r>
          </a:p>
          <a:p>
            <a:r>
              <a:rPr lang="pl-PL" dirty="0">
                <a:solidFill>
                  <a:schemeClr val="bg1"/>
                </a:solidFill>
              </a:rPr>
              <a:t>Liczba zamachów samobójczych </a:t>
            </a:r>
            <a:r>
              <a:rPr lang="pl-PL" dirty="0" smtClean="0">
                <a:solidFill>
                  <a:schemeClr val="bg1"/>
                </a:solidFill>
              </a:rPr>
              <a:t>jest </a:t>
            </a:r>
            <a:r>
              <a:rPr lang="pl-PL" dirty="0">
                <a:solidFill>
                  <a:schemeClr val="bg1"/>
                </a:solidFill>
              </a:rPr>
              <a:t>w ostatnich latach w regionie zbliżona do średniej krajowej (w 2019 r. wyniosła </a:t>
            </a:r>
            <a:r>
              <a:rPr lang="pl-PL" dirty="0" smtClean="0">
                <a:solidFill>
                  <a:schemeClr val="bg1"/>
                </a:solidFill>
              </a:rPr>
              <a:t>3,10/10 tys. mieszkańców) i wzrasta;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Bardzo utrudniony dostęp </a:t>
            </a:r>
            <a:r>
              <a:rPr lang="pl-PL" b="1" dirty="0">
                <a:solidFill>
                  <a:schemeClr val="bg1"/>
                </a:solidFill>
              </a:rPr>
              <a:t>do różnych form wsparcia dla osób doświadczających kryzysów psychicznych, w tym do leczenia </a:t>
            </a:r>
            <a:r>
              <a:rPr lang="pl-PL" b="1" dirty="0" smtClean="0">
                <a:solidFill>
                  <a:schemeClr val="bg1"/>
                </a:solidFill>
              </a:rPr>
              <a:t>psychiatrycznego</a:t>
            </a:r>
            <a:r>
              <a:rPr lang="pl-PL" b="1" dirty="0">
                <a:solidFill>
                  <a:schemeClr val="bg1"/>
                </a:solidFill>
              </a:rPr>
              <a:t>.</a:t>
            </a:r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627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1893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Rodziny przeżywające trudności w pełnieniu funkcji opiekuńczo-wychowawczej i piecza zastępcza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763" y="1856508"/>
            <a:ext cx="11956473" cy="5569527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Skala </a:t>
            </a:r>
            <a:r>
              <a:rPr lang="pl-PL" sz="3200" dirty="0">
                <a:solidFill>
                  <a:schemeClr val="bg1"/>
                </a:solidFill>
              </a:rPr>
              <a:t>problemu bezradności w sprawach opiekuńczo-wychowawczych rodzin jest prawdopodobnie względnie </a:t>
            </a:r>
            <a:r>
              <a:rPr lang="pl-PL" sz="3200" dirty="0" smtClean="0">
                <a:solidFill>
                  <a:schemeClr val="bg1"/>
                </a:solidFill>
              </a:rPr>
              <a:t>stała;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Dość duża liczba </a:t>
            </a:r>
            <a:r>
              <a:rPr lang="pl-PL" sz="3200" dirty="0">
                <a:solidFill>
                  <a:schemeClr val="bg1"/>
                </a:solidFill>
              </a:rPr>
              <a:t>dzieci umieszczonych w pieczy zastępczej </a:t>
            </a:r>
            <a:r>
              <a:rPr lang="pl-PL" sz="3200" dirty="0" smtClean="0">
                <a:solidFill>
                  <a:schemeClr val="bg1"/>
                </a:solidFill>
              </a:rPr>
              <a:t>(4542 w 2019 r.) - </a:t>
            </a:r>
            <a:r>
              <a:rPr lang="pl-PL" sz="3200" b="1" dirty="0" smtClean="0">
                <a:solidFill>
                  <a:schemeClr val="bg1"/>
                </a:solidFill>
              </a:rPr>
              <a:t>specyficzny </a:t>
            </a:r>
            <a:r>
              <a:rPr lang="pl-PL" sz="3200" b="1" dirty="0">
                <a:solidFill>
                  <a:schemeClr val="bg1"/>
                </a:solidFill>
              </a:rPr>
              <a:t>dla regionu problem </a:t>
            </a:r>
            <a:r>
              <a:rPr lang="pl-PL" sz="3200" b="1" dirty="0" smtClean="0">
                <a:solidFill>
                  <a:schemeClr val="bg1"/>
                </a:solidFill>
              </a:rPr>
              <a:t>społeczny</a:t>
            </a:r>
            <a:r>
              <a:rPr lang="pl-PL" sz="32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Powolne</a:t>
            </a:r>
            <a:r>
              <a:rPr lang="pl-PL" sz="3200" b="1" dirty="0" smtClean="0">
                <a:solidFill>
                  <a:schemeClr val="bg1"/>
                </a:solidFill>
              </a:rPr>
              <a:t> odchodzenie od </a:t>
            </a:r>
            <a:r>
              <a:rPr lang="pl-PL" sz="3200" b="1" dirty="0">
                <a:solidFill>
                  <a:schemeClr val="bg1"/>
                </a:solidFill>
              </a:rPr>
              <a:t>instytucjonalnych form pieczy zastępczej </a:t>
            </a:r>
            <a:r>
              <a:rPr lang="pl-PL" sz="3200" dirty="0">
                <a:solidFill>
                  <a:schemeClr val="bg1"/>
                </a:solidFill>
              </a:rPr>
              <a:t>na rzecz rodzinnej pieczy zastępczej </a:t>
            </a:r>
            <a:r>
              <a:rPr lang="pl-PL" sz="3200" dirty="0" smtClean="0">
                <a:solidFill>
                  <a:schemeClr val="bg1"/>
                </a:solidFill>
              </a:rPr>
              <a:t>(w </a:t>
            </a:r>
            <a:r>
              <a:rPr lang="pl-PL" sz="3200" dirty="0">
                <a:solidFill>
                  <a:schemeClr val="bg1"/>
                </a:solidFill>
              </a:rPr>
              <a:t>2019 r. 82% dzieci przebywało w rodzinnych formach pieczy </a:t>
            </a:r>
            <a:r>
              <a:rPr lang="pl-PL" sz="3200" dirty="0" smtClean="0">
                <a:solidFill>
                  <a:schemeClr val="bg1"/>
                </a:solidFill>
              </a:rPr>
              <a:t>zastępczej);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Spada udział </a:t>
            </a:r>
            <a:r>
              <a:rPr lang="pl-PL" sz="3200" dirty="0">
                <a:solidFill>
                  <a:schemeClr val="bg1"/>
                </a:solidFill>
              </a:rPr>
              <a:t>dzieci umieszczonych w rodzinach zastępczych </a:t>
            </a:r>
            <a:r>
              <a:rPr lang="pl-PL" sz="3200" dirty="0" smtClean="0">
                <a:solidFill>
                  <a:schemeClr val="bg1"/>
                </a:solidFill>
              </a:rPr>
              <a:t>spokrewnionych.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5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Osoby uzależnione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solidFill>
                  <a:schemeClr val="bg1"/>
                </a:solidFill>
              </a:rPr>
              <a:t>Alkoholu </a:t>
            </a:r>
            <a:r>
              <a:rPr lang="pl-PL" sz="3200" dirty="0">
                <a:solidFill>
                  <a:schemeClr val="bg1"/>
                </a:solidFill>
              </a:rPr>
              <a:t>nadużywa </a:t>
            </a:r>
            <a:r>
              <a:rPr lang="pl-PL" sz="3200" b="1" dirty="0">
                <a:solidFill>
                  <a:schemeClr val="bg1"/>
                </a:solidFill>
              </a:rPr>
              <a:t>ok. 130 tys. </a:t>
            </a:r>
            <a:r>
              <a:rPr lang="pl-PL" sz="3200" dirty="0">
                <a:solidFill>
                  <a:schemeClr val="bg1"/>
                </a:solidFill>
              </a:rPr>
              <a:t>mieszkańców województwa zachodniopomorskiego w wieku 18-64 lata, zaś uzależnionych od niego jest </a:t>
            </a:r>
            <a:r>
              <a:rPr lang="pl-PL" sz="3200" b="1" dirty="0">
                <a:solidFill>
                  <a:schemeClr val="bg1"/>
                </a:solidFill>
              </a:rPr>
              <a:t>ok. 26 tys. </a:t>
            </a:r>
            <a:r>
              <a:rPr lang="pl-PL" sz="3200" dirty="0" smtClean="0">
                <a:solidFill>
                  <a:schemeClr val="bg1"/>
                </a:solidFill>
              </a:rPr>
              <a:t>osób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b="1" dirty="0" smtClean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chemeClr val="bg1"/>
                </a:solidFill>
              </a:rPr>
              <a:t>Ok</a:t>
            </a:r>
            <a:r>
              <a:rPr lang="pl-PL" sz="3200" b="1" dirty="0">
                <a:solidFill>
                  <a:schemeClr val="bg1"/>
                </a:solidFill>
              </a:rPr>
              <a:t>. 15 tys. </a:t>
            </a:r>
            <a:r>
              <a:rPr lang="pl-PL" sz="3200" dirty="0">
                <a:solidFill>
                  <a:schemeClr val="bg1"/>
                </a:solidFill>
              </a:rPr>
              <a:t>mieszkańców regionu nadużywa narkotyków, zaś uzależnionych od nich jest </a:t>
            </a:r>
            <a:r>
              <a:rPr lang="pl-PL" sz="3200" b="1" dirty="0">
                <a:solidFill>
                  <a:schemeClr val="bg1"/>
                </a:solidFill>
              </a:rPr>
              <a:t>ok. 3 tys. </a:t>
            </a:r>
            <a:r>
              <a:rPr lang="pl-PL" sz="3200" b="1" dirty="0" smtClean="0">
                <a:solidFill>
                  <a:schemeClr val="bg1"/>
                </a:solidFill>
              </a:rPr>
              <a:t>osób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Skala </a:t>
            </a:r>
            <a:r>
              <a:rPr lang="pl-PL" sz="3200" dirty="0">
                <a:solidFill>
                  <a:schemeClr val="bg1"/>
                </a:solidFill>
              </a:rPr>
              <a:t>uzależnień od alkoholu i narkotyków w regionie nie odstaje istotnie od reszty kraju.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106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85016"/>
            <a:ext cx="10515600" cy="895639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Osoby opuszczające placówki penitencjarne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1648691"/>
            <a:ext cx="11970328" cy="5070764"/>
          </a:xfrm>
        </p:spPr>
        <p:txBody>
          <a:bodyPr/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Ok</a:t>
            </a:r>
            <a:r>
              <a:rPr lang="pl-PL" sz="3200" b="1" dirty="0">
                <a:solidFill>
                  <a:schemeClr val="bg1"/>
                </a:solidFill>
              </a:rPr>
              <a:t>. 3,6 tys. </a:t>
            </a:r>
            <a:r>
              <a:rPr lang="pl-PL" sz="3200" b="1" dirty="0" smtClean="0">
                <a:solidFill>
                  <a:schemeClr val="bg1"/>
                </a:solidFill>
              </a:rPr>
              <a:t>mieszkańców WZP, </a:t>
            </a:r>
            <a:r>
              <a:rPr lang="pl-PL" sz="3200" b="1" dirty="0">
                <a:solidFill>
                  <a:schemeClr val="bg1"/>
                </a:solidFill>
              </a:rPr>
              <a:t>w tym 2,3 tys. osób </a:t>
            </a:r>
            <a:r>
              <a:rPr lang="pl-PL" sz="3200" b="1" dirty="0" smtClean="0">
                <a:solidFill>
                  <a:schemeClr val="bg1"/>
                </a:solidFill>
              </a:rPr>
              <a:t>skazanych </a:t>
            </a:r>
            <a:r>
              <a:rPr lang="pl-PL" sz="3200" dirty="0" smtClean="0">
                <a:solidFill>
                  <a:schemeClr val="bg1"/>
                </a:solidFill>
              </a:rPr>
              <a:t>opuszcza corocznie placówki penitencjarne;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Wśród </a:t>
            </a:r>
            <a:r>
              <a:rPr lang="pl-PL" sz="3200" dirty="0">
                <a:solidFill>
                  <a:schemeClr val="bg1"/>
                </a:solidFill>
              </a:rPr>
              <a:t>osób osadzonych i opuszczających jednostki penitencjarne zdecydowanie dominują </a:t>
            </a:r>
            <a:r>
              <a:rPr lang="pl-PL" sz="3200" b="1" dirty="0">
                <a:solidFill>
                  <a:schemeClr val="bg1"/>
                </a:solidFill>
              </a:rPr>
              <a:t>mężczyźni</a:t>
            </a:r>
            <a:r>
              <a:rPr lang="pl-PL" sz="3200" dirty="0">
                <a:solidFill>
                  <a:schemeClr val="bg1"/>
                </a:solidFill>
              </a:rPr>
              <a:t> (w 2020 r. stanowili ponad 95% osadzonych). </a:t>
            </a:r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Znaczna </a:t>
            </a:r>
            <a:r>
              <a:rPr lang="pl-PL" sz="3200" dirty="0">
                <a:solidFill>
                  <a:schemeClr val="bg1"/>
                </a:solidFill>
              </a:rPr>
              <a:t>część osób opuszczających zakłady karne (ok. 70%) </a:t>
            </a:r>
            <a:r>
              <a:rPr lang="pl-PL" sz="3200" b="1" dirty="0">
                <a:solidFill>
                  <a:schemeClr val="bg1"/>
                </a:solidFill>
              </a:rPr>
              <a:t>w ogóle nie zgłasza się do instytucji pomocy społecznej </a:t>
            </a:r>
            <a:r>
              <a:rPr lang="pl-PL" sz="3200" dirty="0">
                <a:solidFill>
                  <a:schemeClr val="bg1"/>
                </a:solidFill>
              </a:rPr>
              <a:t>i nie korzysta z nich.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447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Osoby bezdomne i doświadczające wykluczenia </a:t>
            </a:r>
            <a:r>
              <a:rPr lang="pl-PL" b="1" dirty="0" smtClean="0">
                <a:solidFill>
                  <a:schemeClr val="bg1"/>
                </a:solidFill>
              </a:rPr>
              <a:t>mieszkaniowego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3236" y="1825624"/>
            <a:ext cx="12025746" cy="4879975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Liczba </a:t>
            </a:r>
            <a:r>
              <a:rPr lang="pl-PL" sz="3200" b="1" dirty="0">
                <a:solidFill>
                  <a:schemeClr val="bg1"/>
                </a:solidFill>
              </a:rPr>
              <a:t>osób </a:t>
            </a:r>
            <a:r>
              <a:rPr lang="pl-PL" sz="3200" b="1" dirty="0" smtClean="0">
                <a:solidFill>
                  <a:schemeClr val="bg1"/>
                </a:solidFill>
              </a:rPr>
              <a:t>bezdomnych: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2013 </a:t>
            </a:r>
            <a:r>
              <a:rPr lang="pl-PL" sz="2800" dirty="0">
                <a:solidFill>
                  <a:schemeClr val="bg1"/>
                </a:solidFill>
              </a:rPr>
              <a:t>r. </a:t>
            </a:r>
            <a:r>
              <a:rPr lang="pl-PL" sz="2800" dirty="0" smtClean="0">
                <a:solidFill>
                  <a:schemeClr val="bg1"/>
                </a:solidFill>
              </a:rPr>
              <a:t>- 2777 </a:t>
            </a:r>
            <a:r>
              <a:rPr lang="pl-PL" sz="2800" dirty="0">
                <a:solidFill>
                  <a:schemeClr val="bg1"/>
                </a:solidFill>
              </a:rPr>
              <a:t>osób,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2015 </a:t>
            </a:r>
            <a:r>
              <a:rPr lang="pl-PL" sz="2800" dirty="0">
                <a:solidFill>
                  <a:schemeClr val="bg1"/>
                </a:solidFill>
              </a:rPr>
              <a:t>r. – 2931 osób,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2017 </a:t>
            </a:r>
            <a:r>
              <a:rPr lang="pl-PL" sz="2800" dirty="0">
                <a:solidFill>
                  <a:schemeClr val="bg1"/>
                </a:solidFill>
              </a:rPr>
              <a:t>r. – 2479 osób, </a:t>
            </a:r>
            <a:endParaRPr lang="pl-PL" sz="2800" b="1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2019 </a:t>
            </a:r>
            <a:r>
              <a:rPr lang="pl-PL" sz="2800" dirty="0">
                <a:solidFill>
                  <a:schemeClr val="bg1"/>
                </a:solidFill>
              </a:rPr>
              <a:t>r. – 2278 osób. </a:t>
            </a:r>
            <a:endParaRPr lang="pl-PL" sz="2800" dirty="0" smtClean="0">
              <a:solidFill>
                <a:schemeClr val="bg1"/>
              </a:solidFill>
            </a:endParaRPr>
          </a:p>
          <a:p>
            <a:r>
              <a:rPr lang="pl-PL" sz="3200" b="1" dirty="0" smtClean="0">
                <a:solidFill>
                  <a:schemeClr val="bg1"/>
                </a:solidFill>
              </a:rPr>
              <a:t>81,7</a:t>
            </a:r>
            <a:r>
              <a:rPr lang="pl-PL" sz="3200" b="1" dirty="0">
                <a:solidFill>
                  <a:schemeClr val="bg1"/>
                </a:solidFill>
              </a:rPr>
              <a:t>%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osób bezdomnych to </a:t>
            </a:r>
            <a:r>
              <a:rPr lang="pl-PL" sz="3200" b="1" dirty="0" smtClean="0">
                <a:solidFill>
                  <a:schemeClr val="bg1"/>
                </a:solidFill>
              </a:rPr>
              <a:t>mężczyźni</a:t>
            </a:r>
            <a:r>
              <a:rPr lang="pl-PL" sz="3200" dirty="0" smtClean="0">
                <a:solidFill>
                  <a:schemeClr val="bg1"/>
                </a:solidFill>
              </a:rPr>
              <a:t>;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Liczbę </a:t>
            </a:r>
            <a:r>
              <a:rPr lang="pl-PL" sz="3200" dirty="0">
                <a:solidFill>
                  <a:schemeClr val="bg1"/>
                </a:solidFill>
              </a:rPr>
              <a:t>osób bezpośrednio </a:t>
            </a:r>
            <a:r>
              <a:rPr lang="pl-PL" sz="3200" b="1" dirty="0">
                <a:solidFill>
                  <a:schemeClr val="bg1"/>
                </a:solidFill>
              </a:rPr>
              <a:t>zagrożonych bezdomnością </a:t>
            </a:r>
            <a:r>
              <a:rPr lang="pl-PL" sz="3200" dirty="0">
                <a:solidFill>
                  <a:schemeClr val="bg1"/>
                </a:solidFill>
              </a:rPr>
              <a:t>w regionie oszacowano orientacyjnie na </a:t>
            </a:r>
            <a:r>
              <a:rPr lang="pl-PL" sz="3200" b="1" dirty="0">
                <a:solidFill>
                  <a:schemeClr val="bg1"/>
                </a:solidFill>
              </a:rPr>
              <a:t>ok. 3,5 tys. osób.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5059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37964" cy="23876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Prognozy społeczne do 2030 r.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0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N</a:t>
            </a:r>
            <a:r>
              <a:rPr lang="pl-PL" b="1" dirty="0" smtClean="0">
                <a:solidFill>
                  <a:schemeClr val="bg1"/>
                </a:solidFill>
              </a:rPr>
              <a:t>iewielki </a:t>
            </a:r>
            <a:r>
              <a:rPr lang="pl-PL" b="1" dirty="0">
                <a:solidFill>
                  <a:schemeClr val="bg1"/>
                </a:solidFill>
              </a:rPr>
              <a:t>wzrost skali problemu </a:t>
            </a:r>
            <a:r>
              <a:rPr lang="pl-PL" b="1" dirty="0" smtClean="0">
                <a:solidFill>
                  <a:schemeClr val="bg1"/>
                </a:solidFill>
              </a:rPr>
              <a:t>ubóstwa.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Wzrost </a:t>
            </a:r>
            <a:r>
              <a:rPr lang="pl-PL" sz="3200" dirty="0">
                <a:solidFill>
                  <a:schemeClr val="bg1"/>
                </a:solidFill>
              </a:rPr>
              <a:t>kosztów utrzymania gospodarstw domowych spowodowany znaczącym wzrostem kosztów energii (prądu, ogrzewania); </a:t>
            </a:r>
          </a:p>
          <a:p>
            <a:pPr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Wysoka inflacja; </a:t>
            </a:r>
            <a:endParaRPr lang="pl-PL" sz="32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3200" dirty="0" smtClean="0">
                <a:solidFill>
                  <a:schemeClr val="bg1"/>
                </a:solidFill>
              </a:rPr>
              <a:t>Możliwe tymczasowe </a:t>
            </a:r>
            <a:r>
              <a:rPr lang="pl-PL" sz="3200" dirty="0">
                <a:solidFill>
                  <a:schemeClr val="bg1"/>
                </a:solidFill>
              </a:rPr>
              <a:t>trudności na rynku pracy </a:t>
            </a:r>
            <a:r>
              <a:rPr lang="pl-PL" sz="3200" dirty="0" smtClean="0">
                <a:solidFill>
                  <a:schemeClr val="bg1"/>
                </a:solidFill>
              </a:rPr>
              <a:t>– konsekwencja pandemii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 SARS-CoV-2.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856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8309" y="343189"/>
            <a:ext cx="10515600" cy="1482436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Stopniowy </a:t>
            </a:r>
            <a:r>
              <a:rPr lang="pl-PL" b="1" dirty="0">
                <a:solidFill>
                  <a:schemeClr val="bg1"/>
                </a:solidFill>
              </a:rPr>
              <a:t>wzrost zarówno dochodów, jak i wydatków </a:t>
            </a:r>
            <a:r>
              <a:rPr lang="pl-PL" b="1" dirty="0" smtClean="0">
                <a:solidFill>
                  <a:schemeClr val="bg1"/>
                </a:solidFill>
              </a:rPr>
              <a:t>w gospodarstwach domowych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1673" y="1662545"/>
            <a:ext cx="11970327" cy="5015346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ze </a:t>
            </a:r>
            <a:r>
              <a:rPr lang="pl-PL" dirty="0">
                <a:solidFill>
                  <a:schemeClr val="bg1"/>
                </a:solidFill>
              </a:rPr>
              <a:t>względu na przewidywaną wysoką inflację moc nabywcza wynagrodzeń będzie rosnąć nieco mniej dynamicznie niż do tej pory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221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1305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W</a:t>
            </a:r>
            <a:r>
              <a:rPr lang="pl-PL" b="1" dirty="0" smtClean="0">
                <a:solidFill>
                  <a:schemeClr val="bg1"/>
                </a:solidFill>
              </a:rPr>
              <a:t>zrost </a:t>
            </a:r>
            <a:r>
              <a:rPr lang="pl-PL" b="1" dirty="0">
                <a:solidFill>
                  <a:schemeClr val="bg1"/>
                </a:solidFill>
              </a:rPr>
              <a:t>liczby osób korzystających ze środowiskowej pomocy społecznej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pl-PL" b="1" dirty="0">
                <a:solidFill>
                  <a:schemeClr val="bg1"/>
                </a:solidFill>
              </a:rPr>
              <a:t>i wzrost ich udziału w liczbie ludności </a:t>
            </a:r>
            <a:r>
              <a:rPr lang="pl-PL" b="1" dirty="0" smtClean="0">
                <a:solidFill>
                  <a:schemeClr val="bg1"/>
                </a:solidFill>
              </a:rPr>
              <a:t>ogółem.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951018"/>
            <a:ext cx="10515600" cy="3225944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</a:rPr>
              <a:t>O</a:t>
            </a:r>
            <a:r>
              <a:rPr lang="pl-PL" sz="3200" dirty="0" smtClean="0">
                <a:solidFill>
                  <a:schemeClr val="bg1"/>
                </a:solidFill>
              </a:rPr>
              <a:t>graniczenie </a:t>
            </a:r>
            <a:r>
              <a:rPr lang="pl-PL" sz="3200" dirty="0">
                <a:solidFill>
                  <a:schemeClr val="bg1"/>
                </a:solidFill>
              </a:rPr>
              <a:t>barier w dostępie do usług pomocy społecznej (podwyższenie lub nawet zniesienie kryterium dochodowego</a:t>
            </a:r>
            <a:r>
              <a:rPr lang="pl-PL" sz="3200" dirty="0" smtClean="0">
                <a:solidFill>
                  <a:schemeClr val="bg1"/>
                </a:solidFill>
              </a:rPr>
              <a:t>);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Dynamiczniejszy </a:t>
            </a:r>
            <a:r>
              <a:rPr lang="pl-PL" sz="3200" dirty="0">
                <a:solidFill>
                  <a:schemeClr val="bg1"/>
                </a:solidFill>
              </a:rPr>
              <a:t>niż do tej pory </a:t>
            </a:r>
            <a:r>
              <a:rPr lang="pl-PL" sz="3200" dirty="0" smtClean="0">
                <a:solidFill>
                  <a:schemeClr val="bg1"/>
                </a:solidFill>
              </a:rPr>
              <a:t>rozwój </a:t>
            </a:r>
            <a:r>
              <a:rPr lang="pl-PL" sz="3200" dirty="0">
                <a:solidFill>
                  <a:schemeClr val="bg1"/>
                </a:solidFill>
              </a:rPr>
              <a:t>usług </a:t>
            </a:r>
            <a:r>
              <a:rPr lang="pl-PL" sz="3200" dirty="0" smtClean="0">
                <a:solidFill>
                  <a:schemeClr val="bg1"/>
                </a:solidFill>
              </a:rPr>
              <a:t>profilaktycznych.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Diagnoza społeczna województwa zachodniopomorskiego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NAJWAŻNIEJSZE WNIOSKI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3507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Dalsze zmniejszenie </a:t>
            </a:r>
            <a:r>
              <a:rPr lang="pl-PL" b="1" dirty="0" smtClean="0">
                <a:solidFill>
                  <a:schemeClr val="bg1"/>
                </a:solidFill>
              </a:rPr>
              <a:t>się komunalnego zasobu mieszkaniowego.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61309"/>
            <a:ext cx="10515600" cy="4015654"/>
          </a:xfrm>
        </p:spPr>
        <p:txBody>
          <a:bodyPr/>
          <a:lstStyle/>
          <a:p>
            <a:r>
              <a:rPr lang="pl-PL" sz="3200" dirty="0" smtClean="0">
                <a:solidFill>
                  <a:schemeClr val="bg1"/>
                </a:solidFill>
              </a:rPr>
              <a:t>Problemy </a:t>
            </a:r>
            <a:r>
              <a:rPr lang="pl-PL" sz="3200" dirty="0">
                <a:solidFill>
                  <a:schemeClr val="bg1"/>
                </a:solidFill>
              </a:rPr>
              <a:t>finansowe gmin spowodowane przede wszystkim polityką fiskalną państwa.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59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37748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chemeClr val="bg1"/>
                </a:solidFill>
              </a:rPr>
              <a:t>Osoby/rodziny doświadczające problemu niepełnosprawności/długotrwałej i ciężkiej choroby stanowić będą coraz istotniejszą kategorię klientów pomocy </a:t>
            </a:r>
            <a:r>
              <a:rPr lang="pl-PL" sz="3600" b="1" dirty="0" smtClean="0">
                <a:solidFill>
                  <a:schemeClr val="bg1"/>
                </a:solidFill>
              </a:rPr>
              <a:t>społecznej.</a:t>
            </a:r>
            <a:r>
              <a:rPr lang="pl-PL" sz="3600" dirty="0">
                <a:solidFill>
                  <a:schemeClr val="bg1"/>
                </a:solidFill>
              </a:rPr>
              <a:t/>
            </a:r>
            <a:br>
              <a:rPr lang="pl-PL" sz="3600" dirty="0">
                <a:solidFill>
                  <a:schemeClr val="bg1"/>
                </a:solidFill>
              </a:rPr>
            </a:b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3974090"/>
          </a:xfrm>
        </p:spPr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Przyczyny demograficzne (starzenie się społeczeństwa).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30853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Dalsze pogarszanie się stanu zdrowia psychicznego mieszkańców</a:t>
            </a:r>
            <a:r>
              <a:rPr lang="pl-PL" dirty="0">
                <a:solidFill>
                  <a:schemeClr val="bg1"/>
                </a:solidFill>
              </a:rPr>
              <a:t> </a:t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99855"/>
            <a:ext cx="10515600" cy="3877108"/>
          </a:xfrm>
        </p:spPr>
        <p:txBody>
          <a:bodyPr/>
          <a:lstStyle/>
          <a:p>
            <a:r>
              <a:rPr lang="pl-PL" sz="3200" dirty="0" smtClean="0">
                <a:solidFill>
                  <a:schemeClr val="bg1"/>
                </a:solidFill>
              </a:rPr>
              <a:t>Konsekwencja </a:t>
            </a:r>
            <a:r>
              <a:rPr lang="pl-PL" sz="3200" dirty="0">
                <a:solidFill>
                  <a:schemeClr val="bg1"/>
                </a:solidFill>
              </a:rPr>
              <a:t>pandemii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SARS-CoV-2,</a:t>
            </a:r>
          </a:p>
          <a:p>
            <a:r>
              <a:rPr lang="pl-PL" sz="3200" dirty="0">
                <a:solidFill>
                  <a:schemeClr val="bg1"/>
                </a:solidFill>
              </a:rPr>
              <a:t>Wzrost tempa życia i presji społecznej na indywidualne osiągnięcia (np. zawodowe, edukacyjne), </a:t>
            </a:r>
          </a:p>
          <a:p>
            <a:r>
              <a:rPr lang="pl-PL" sz="3200" dirty="0">
                <a:solidFill>
                  <a:schemeClr val="bg1"/>
                </a:solidFill>
              </a:rPr>
              <a:t>Rosnąca indywidualizacja, samotność i brak wystarczającego wsparcia społecznego znacznej części mieszkańców, w tym w szczególności dzieci i osób starszych.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43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10584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Dalsze rozwarstwianie się stanu zdrowia w poszczególnych </a:t>
            </a:r>
            <a:r>
              <a:rPr lang="pl-PL" b="1" dirty="0" smtClean="0">
                <a:solidFill>
                  <a:schemeClr val="bg1"/>
                </a:solidFill>
              </a:rPr>
              <a:t>klasach </a:t>
            </a:r>
            <a:r>
              <a:rPr lang="pl-PL" b="1" dirty="0">
                <a:solidFill>
                  <a:schemeClr val="bg1"/>
                </a:solidFill>
              </a:rPr>
              <a:t>społecznych – poprawa stanu zdrowia fizycznego społeczeństwa w przypadku klasy wyższej i </a:t>
            </a:r>
            <a:r>
              <a:rPr lang="pl-PL" b="1" dirty="0" smtClean="0">
                <a:solidFill>
                  <a:schemeClr val="bg1"/>
                </a:solidFill>
              </a:rPr>
              <a:t>średniej, </a:t>
            </a:r>
            <a:r>
              <a:rPr lang="pl-PL" b="1" dirty="0">
                <a:solidFill>
                  <a:schemeClr val="bg1"/>
                </a:solidFill>
              </a:rPr>
              <a:t>natomiast pogorszenia – w przypadku klasy niższej. </a:t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83527"/>
            <a:ext cx="10515600" cy="3574473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Praktykowanie zdrowego stylu życia (+),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Dostęp do </a:t>
            </a:r>
            <a:r>
              <a:rPr lang="pl-PL" sz="3200" dirty="0">
                <a:solidFill>
                  <a:schemeClr val="bg1"/>
                </a:solidFill>
              </a:rPr>
              <a:t>nowoczesnych usług </a:t>
            </a:r>
            <a:r>
              <a:rPr lang="pl-PL" sz="3200" dirty="0" smtClean="0">
                <a:solidFill>
                  <a:schemeClr val="bg1"/>
                </a:solidFill>
              </a:rPr>
              <a:t>medycznych, w tym prywatnych (+),</a:t>
            </a:r>
          </a:p>
          <a:p>
            <a:r>
              <a:rPr lang="pl-PL" sz="3200" dirty="0">
                <a:solidFill>
                  <a:schemeClr val="bg1"/>
                </a:solidFill>
              </a:rPr>
              <a:t>Dług zdrowotny zaciągnięty przez społeczeństwo w czasie pandemii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 </a:t>
            </a:r>
            <a:r>
              <a:rPr lang="pl-PL" sz="3200" dirty="0" smtClean="0">
                <a:solidFill>
                  <a:schemeClr val="bg1"/>
                </a:solidFill>
              </a:rPr>
              <a:t>SARS-CoV-2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( - ),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Starzenie się </a:t>
            </a:r>
            <a:r>
              <a:rPr lang="pl-PL" sz="3200" dirty="0" smtClean="0">
                <a:solidFill>
                  <a:schemeClr val="bg1"/>
                </a:solidFill>
              </a:rPr>
              <a:t>społeczeństwa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( - ).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7055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Zwiększenie napływu dzieci do pieczy </a:t>
            </a:r>
            <a:r>
              <a:rPr lang="pl-PL" b="1" dirty="0" smtClean="0">
                <a:solidFill>
                  <a:schemeClr val="bg1"/>
                </a:solidFill>
              </a:rPr>
              <a:t>zastępczej</a:t>
            </a:r>
            <a:r>
              <a:rPr lang="pl-PL" dirty="0" smtClean="0">
                <a:solidFill>
                  <a:schemeClr val="bg1"/>
                </a:solidFill>
              </a:rPr>
              <a:t>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937163"/>
            <a:ext cx="10515600" cy="3239799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Zwiększenie </a:t>
            </a:r>
            <a:r>
              <a:rPr lang="pl-PL" dirty="0">
                <a:solidFill>
                  <a:schemeClr val="bg1"/>
                </a:solidFill>
              </a:rPr>
              <a:t>skuteczności systemu wsparcia rodzin biologicznych w zakresie identyfikacji rodziny przeżywającej trudności w pełnieniu funkcji opiekuńczo-wychowawczej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51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65017"/>
            <a:ext cx="10515600" cy="1607127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Zwiększenie się ujawnionych przypadków przemocy w rodzinie, w tym w szczególności przemocy </a:t>
            </a:r>
            <a:r>
              <a:rPr lang="pl-PL" b="1" dirty="0" smtClean="0">
                <a:solidFill>
                  <a:schemeClr val="bg1"/>
                </a:solidFill>
              </a:rPr>
              <a:t>psychicznej 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770909"/>
            <a:ext cx="10515600" cy="3406053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P</a:t>
            </a:r>
            <a:r>
              <a:rPr lang="pl-PL" sz="3200" dirty="0" smtClean="0">
                <a:solidFill>
                  <a:schemeClr val="bg1"/>
                </a:solidFill>
              </a:rPr>
              <a:t>andemia </a:t>
            </a:r>
            <a:r>
              <a:rPr lang="pl-PL" sz="3200" dirty="0" err="1">
                <a:solidFill>
                  <a:schemeClr val="bg1"/>
                </a:solidFill>
              </a:rPr>
              <a:t>koronawirusa</a:t>
            </a:r>
            <a:r>
              <a:rPr lang="pl-PL" sz="3200" dirty="0">
                <a:solidFill>
                  <a:schemeClr val="bg1"/>
                </a:solidFill>
              </a:rPr>
              <a:t> SARS-CoV-2 i jej konsekwencje (napięcie, stres w rodzinach), 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Wzrost </a:t>
            </a:r>
            <a:r>
              <a:rPr lang="pl-PL" sz="3200" dirty="0">
                <a:solidFill>
                  <a:schemeClr val="bg1"/>
                </a:solidFill>
              </a:rPr>
              <a:t>skuteczności systemu pomocy społecznej w zakresie identyfikacji przypadków przemocy w </a:t>
            </a:r>
            <a:r>
              <a:rPr lang="pl-PL" sz="3200" dirty="0" smtClean="0">
                <a:solidFill>
                  <a:schemeClr val="bg1"/>
                </a:solidFill>
              </a:rPr>
              <a:t>rodzinie,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Zmniejszenie </a:t>
            </a:r>
            <a:r>
              <a:rPr lang="pl-PL" sz="3200" dirty="0">
                <a:solidFill>
                  <a:schemeClr val="bg1"/>
                </a:solidFill>
              </a:rPr>
              <a:t>przyzwolenia społecznego na przemoc w </a:t>
            </a:r>
            <a:r>
              <a:rPr lang="pl-PL" sz="3200" dirty="0" smtClean="0">
                <a:solidFill>
                  <a:schemeClr val="bg1"/>
                </a:solidFill>
              </a:rPr>
              <a:t>rodzinie.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939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Dalszy wzrost </a:t>
            </a:r>
            <a:r>
              <a:rPr lang="pl-PL" b="1" dirty="0">
                <a:solidFill>
                  <a:schemeClr val="bg1"/>
                </a:solidFill>
              </a:rPr>
              <a:t>poziomu aktywności </a:t>
            </a:r>
            <a:r>
              <a:rPr lang="pl-PL" b="1" dirty="0" smtClean="0">
                <a:solidFill>
                  <a:schemeClr val="bg1"/>
                </a:solidFill>
              </a:rPr>
              <a:t>zawodowej, w tym </a:t>
            </a:r>
            <a:r>
              <a:rPr lang="pl-PL" b="1" u="sng" dirty="0" smtClean="0">
                <a:solidFill>
                  <a:schemeClr val="bg1"/>
                </a:solidFill>
              </a:rPr>
              <a:t>osób starszych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7051"/>
            <a:ext cx="10515600" cy="4139912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Niski wiek emerytalny </a:t>
            </a:r>
            <a:r>
              <a:rPr lang="pl-PL" sz="3200" dirty="0" smtClean="0">
                <a:solidFill>
                  <a:schemeClr val="bg1"/>
                </a:solidFill>
              </a:rPr>
              <a:t>( - ),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Malejąca stopa zastąpienia (relacja pomiędzy przeciętną emeryturą a przeciętnym wynagrodzeniem</a:t>
            </a:r>
            <a:r>
              <a:rPr lang="pl-PL" sz="3200" dirty="0" smtClean="0">
                <a:solidFill>
                  <a:schemeClr val="bg1"/>
                </a:solidFill>
              </a:rPr>
              <a:t>) (+), 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Poprawa stanu zdrowia i poziomu wykształcenia starszych </a:t>
            </a:r>
            <a:r>
              <a:rPr lang="pl-PL" sz="3200" dirty="0" smtClean="0">
                <a:solidFill>
                  <a:schemeClr val="bg1"/>
                </a:solidFill>
              </a:rPr>
              <a:t>pracowników (+), 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Wzrost wynagrodzeń wynikający z niedostatecznej podaży </a:t>
            </a:r>
            <a:r>
              <a:rPr lang="pl-PL" sz="3200" dirty="0" smtClean="0">
                <a:solidFill>
                  <a:schemeClr val="bg1"/>
                </a:solidFill>
              </a:rPr>
              <a:t>pracy (+).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1568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Dalszy wzrost </a:t>
            </a:r>
            <a:r>
              <a:rPr lang="pl-PL" b="1" dirty="0">
                <a:solidFill>
                  <a:schemeClr val="bg1"/>
                </a:solidFill>
              </a:rPr>
              <a:t>poziomu aktywności </a:t>
            </a:r>
            <a:r>
              <a:rPr lang="pl-PL" b="1" dirty="0" smtClean="0">
                <a:solidFill>
                  <a:schemeClr val="bg1"/>
                </a:solidFill>
              </a:rPr>
              <a:t>zawodowej, w tym </a:t>
            </a:r>
            <a:r>
              <a:rPr lang="pl-PL" b="1" u="sng" dirty="0" smtClean="0">
                <a:solidFill>
                  <a:schemeClr val="bg1"/>
                </a:solidFill>
              </a:rPr>
              <a:t>osób z niepełnosprawnością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37051"/>
            <a:ext cx="10515600" cy="4139912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Polityka państwa, w szczególności w przypadku konsekwentnej realizacji Strategii na rzecz osób z niepełnosprawnością, </a:t>
            </a:r>
          </a:p>
          <a:p>
            <a:r>
              <a:rPr lang="pl-PL" sz="3200" dirty="0">
                <a:solidFill>
                  <a:schemeClr val="bg1"/>
                </a:solidFill>
              </a:rPr>
              <a:t>Rosnący popyt na pracowników z niepełnosprawnością, co będzie wynikać z malejącej podaży pracy.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7865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114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Dalszy wzrost </a:t>
            </a:r>
            <a:r>
              <a:rPr lang="pl-PL" b="1" dirty="0">
                <a:solidFill>
                  <a:schemeClr val="bg1"/>
                </a:solidFill>
              </a:rPr>
              <a:t>poziomu aktywności </a:t>
            </a:r>
            <a:r>
              <a:rPr lang="pl-PL" b="1" dirty="0" smtClean="0">
                <a:solidFill>
                  <a:schemeClr val="bg1"/>
                </a:solidFill>
              </a:rPr>
              <a:t>zawodowej, w tym </a:t>
            </a:r>
            <a:r>
              <a:rPr lang="pl-PL" b="1" u="sng" dirty="0" smtClean="0">
                <a:solidFill>
                  <a:schemeClr val="bg1"/>
                </a:solidFill>
              </a:rPr>
              <a:t>kobiet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826327"/>
            <a:ext cx="10515600" cy="3350636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Dostępność świadczeń wychowawczych </a:t>
            </a:r>
            <a:r>
              <a:rPr lang="pl-PL" sz="3200" dirty="0" smtClean="0">
                <a:solidFill>
                  <a:schemeClr val="bg1"/>
                </a:solidFill>
              </a:rPr>
              <a:t>( - ),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Poprawa dostępności do usług </a:t>
            </a:r>
            <a:r>
              <a:rPr lang="pl-PL" sz="3200" dirty="0" smtClean="0">
                <a:solidFill>
                  <a:schemeClr val="bg1"/>
                </a:solidFill>
              </a:rPr>
              <a:t>opiekuńczych (+), 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>
                <a:solidFill>
                  <a:schemeClr val="bg1"/>
                </a:solidFill>
              </a:rPr>
              <a:t>Poprawa warunków i zwiększenie elastyczności </a:t>
            </a:r>
            <a:r>
              <a:rPr lang="pl-PL" sz="3200" dirty="0" smtClean="0">
                <a:solidFill>
                  <a:schemeClr val="bg1"/>
                </a:solidFill>
              </a:rPr>
              <a:t>pracy (+).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1555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Dalszy spadek poziomu </a:t>
            </a:r>
            <a:r>
              <a:rPr lang="pl-PL" b="1" dirty="0" smtClean="0">
                <a:solidFill>
                  <a:schemeClr val="bg1"/>
                </a:solidFill>
              </a:rPr>
              <a:t>bezrobocia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Najwyższa </a:t>
            </a:r>
            <a:r>
              <a:rPr lang="pl-PL" dirty="0">
                <a:solidFill>
                  <a:schemeClr val="bg1"/>
                </a:solidFill>
              </a:rPr>
              <a:t>stopa bezrobocia, w okolicach 14-16% utrzymywać się będzie w powiatach: </a:t>
            </a:r>
            <a:r>
              <a:rPr lang="pl-PL" b="1" dirty="0">
                <a:solidFill>
                  <a:schemeClr val="bg1"/>
                </a:solidFill>
              </a:rPr>
              <a:t>choszczeńskim, łobeskim, białogardzkim, kamieńskim, szczecineckim.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0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demograficzna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4775" y="1274164"/>
            <a:ext cx="11452484" cy="533649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W analizowanym okresie (2004-2019 r.) stabilna liczba ludności </a:t>
            </a:r>
            <a:r>
              <a:rPr lang="pl-PL" b="1" dirty="0" smtClean="0">
                <a:solidFill>
                  <a:schemeClr val="bg1"/>
                </a:solidFill>
              </a:rPr>
              <a:t>ok. 1,7 mln osób</a:t>
            </a:r>
            <a:r>
              <a:rPr lang="pl-PL" dirty="0">
                <a:solidFill>
                  <a:schemeClr val="bg1"/>
                </a:solidFill>
              </a:rPr>
              <a:t>.</a:t>
            </a:r>
            <a:endParaRPr lang="pl-PL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 smtClean="0">
                <a:solidFill>
                  <a:schemeClr val="bg1"/>
                </a:solidFill>
              </a:rPr>
              <a:t>Na tle kraju </a:t>
            </a:r>
            <a:r>
              <a:rPr lang="pl-PL" b="1" dirty="0" smtClean="0">
                <a:solidFill>
                  <a:schemeClr val="bg1"/>
                </a:solidFill>
              </a:rPr>
              <a:t>niska gęstość zaludnienia </a:t>
            </a:r>
            <a:r>
              <a:rPr lang="pl-PL" dirty="0" smtClean="0">
                <a:solidFill>
                  <a:schemeClr val="bg1"/>
                </a:solidFill>
              </a:rPr>
              <a:t>(74 os./km2) i </a:t>
            </a:r>
            <a:r>
              <a:rPr lang="pl-PL" b="1" dirty="0" smtClean="0">
                <a:solidFill>
                  <a:schemeClr val="bg1"/>
                </a:solidFill>
              </a:rPr>
              <a:t>wysoka urbanizacja </a:t>
            </a:r>
            <a:r>
              <a:rPr lang="pl-PL" dirty="0" smtClean="0">
                <a:solidFill>
                  <a:schemeClr val="bg1"/>
                </a:solidFill>
              </a:rPr>
              <a:t>(69,43%).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Sytuacja demograficzna </a:t>
            </a:r>
            <a:r>
              <a:rPr lang="pl-PL" dirty="0" smtClean="0">
                <a:solidFill>
                  <a:schemeClr val="bg1"/>
                </a:solidFill>
              </a:rPr>
              <a:t>na tle kraju jest </a:t>
            </a:r>
            <a:r>
              <a:rPr lang="pl-PL" b="1" dirty="0" smtClean="0">
                <a:solidFill>
                  <a:schemeClr val="bg1"/>
                </a:solidFill>
              </a:rPr>
              <a:t>niekorzystna: </a:t>
            </a:r>
            <a:r>
              <a:rPr lang="pl-PL" dirty="0" smtClean="0">
                <a:solidFill>
                  <a:schemeClr val="bg1"/>
                </a:solidFill>
              </a:rPr>
              <a:t>od 2011 r. </a:t>
            </a:r>
            <a:r>
              <a:rPr lang="pl-PL" b="1" dirty="0" smtClean="0">
                <a:solidFill>
                  <a:schemeClr val="bg1"/>
                </a:solidFill>
              </a:rPr>
              <a:t>trwale ujemny przyrost naturalny </a:t>
            </a:r>
            <a:r>
              <a:rPr lang="pl-PL" dirty="0" smtClean="0">
                <a:solidFill>
                  <a:schemeClr val="bg1"/>
                </a:solidFill>
              </a:rPr>
              <a:t>(w 2019 r. -2,27/1000 os.) oraz </a:t>
            </a:r>
            <a:r>
              <a:rPr lang="pl-PL" b="1" dirty="0" smtClean="0">
                <a:solidFill>
                  <a:schemeClr val="bg1"/>
                </a:solidFill>
              </a:rPr>
              <a:t>bardzo niska wartość współczynnika dzietności </a:t>
            </a:r>
            <a:r>
              <a:rPr lang="pl-PL" dirty="0" smtClean="0">
                <a:solidFill>
                  <a:schemeClr val="bg1"/>
                </a:solidFill>
              </a:rPr>
              <a:t>(1,2-1,4 &lt; 2,1).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Starzenie się społeczeństwa i wzrost obciążenia demograficznego </a:t>
            </a:r>
            <a:r>
              <a:rPr lang="pl-PL" dirty="0" smtClean="0">
                <a:solidFill>
                  <a:schemeClr val="bg1"/>
                </a:solidFill>
              </a:rPr>
              <a:t>(w 2004 r.: </a:t>
            </a:r>
            <a:r>
              <a:rPr lang="pl-PL" b="1" dirty="0" smtClean="0">
                <a:solidFill>
                  <a:schemeClr val="bg1"/>
                </a:solidFill>
              </a:rPr>
              <a:t>21,3</a:t>
            </a:r>
            <a:r>
              <a:rPr lang="pl-PL" dirty="0" smtClean="0">
                <a:solidFill>
                  <a:schemeClr val="bg1"/>
                </a:solidFill>
              </a:rPr>
              <a:t> os. w wieku poprodukcyjnym na 100 os. w wieku produkcyjnym; w 2019 r.: </a:t>
            </a:r>
            <a:r>
              <a:rPr lang="pl-PL" b="1" dirty="0" smtClean="0">
                <a:solidFill>
                  <a:schemeClr val="bg1"/>
                </a:solidFill>
              </a:rPr>
              <a:t>37,7</a:t>
            </a:r>
            <a:r>
              <a:rPr lang="pl-PL" dirty="0" smtClean="0">
                <a:solidFill>
                  <a:schemeClr val="bg1"/>
                </a:solidFill>
              </a:rPr>
              <a:t>). Najstarsze są powiaty grodzkie oraz „pas nadmorski”.</a:t>
            </a:r>
          </a:p>
        </p:txBody>
      </p:sp>
    </p:spTree>
    <p:extLst>
      <p:ext uri="{BB962C8B-B14F-4D97-AF65-F5344CB8AC3E}">
        <p14:creationId xmlns:p14="http://schemas.microsoft.com/office/powerpoint/2010/main" val="1420442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Utrzymanie się dynamicznego wzrostu </a:t>
            </a:r>
            <a:r>
              <a:rPr lang="pl-PL" b="1" dirty="0" smtClean="0">
                <a:solidFill>
                  <a:schemeClr val="bg1"/>
                </a:solidFill>
              </a:rPr>
              <a:t>wynagrodzeń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369127"/>
            <a:ext cx="10515600" cy="3807836"/>
          </a:xfrm>
        </p:spPr>
        <p:txBody>
          <a:bodyPr/>
          <a:lstStyle/>
          <a:p>
            <a:r>
              <a:rPr lang="pl-PL" sz="3200" dirty="0" smtClean="0">
                <a:solidFill>
                  <a:schemeClr val="bg1"/>
                </a:solidFill>
              </a:rPr>
              <a:t>Presja </a:t>
            </a:r>
            <a:r>
              <a:rPr lang="pl-PL" sz="3200" dirty="0">
                <a:solidFill>
                  <a:schemeClr val="bg1"/>
                </a:solidFill>
              </a:rPr>
              <a:t>demograficzna, czyli zmniejszająca się podaż </a:t>
            </a:r>
            <a:r>
              <a:rPr lang="pl-PL" sz="3200" dirty="0" smtClean="0">
                <a:solidFill>
                  <a:schemeClr val="bg1"/>
                </a:solidFill>
              </a:rPr>
              <a:t>pracowników</a:t>
            </a:r>
            <a:r>
              <a:rPr lang="pl-PL" sz="3200" dirty="0">
                <a:solidFill>
                  <a:schemeClr val="bg1"/>
                </a:solidFill>
              </a:rPr>
              <a:t>,</a:t>
            </a:r>
          </a:p>
          <a:p>
            <a:r>
              <a:rPr lang="pl-PL" sz="3200" dirty="0">
                <a:solidFill>
                  <a:schemeClr val="bg1"/>
                </a:solidFill>
              </a:rPr>
              <a:t>Przesuwanie się zasobów pracy do bardziej rozwojowych branż i </a:t>
            </a:r>
            <a:r>
              <a:rPr lang="pl-PL" sz="3200" dirty="0" smtClean="0">
                <a:solidFill>
                  <a:schemeClr val="bg1"/>
                </a:solidFill>
              </a:rPr>
              <a:t>przedsiębiorstw</a:t>
            </a:r>
            <a:r>
              <a:rPr lang="pl-PL" sz="3200" dirty="0">
                <a:solidFill>
                  <a:schemeClr val="bg1"/>
                </a:solidFill>
              </a:rPr>
              <a:t>,</a:t>
            </a:r>
          </a:p>
          <a:p>
            <a:r>
              <a:rPr lang="pl-PL" sz="3200" dirty="0">
                <a:solidFill>
                  <a:schemeClr val="bg1"/>
                </a:solidFill>
              </a:rPr>
              <a:t>Wzrost płacy </a:t>
            </a:r>
            <a:r>
              <a:rPr lang="pl-PL" sz="3200" dirty="0" smtClean="0">
                <a:solidFill>
                  <a:schemeClr val="bg1"/>
                </a:solidFill>
              </a:rPr>
              <a:t>minimalnej</a:t>
            </a:r>
            <a:r>
              <a:rPr lang="pl-PL" sz="3200" dirty="0">
                <a:solidFill>
                  <a:schemeClr val="bg1"/>
                </a:solidFill>
              </a:rPr>
              <a:t>,</a:t>
            </a:r>
          </a:p>
          <a:p>
            <a:r>
              <a:rPr lang="pl-PL" sz="3200" dirty="0">
                <a:solidFill>
                  <a:schemeClr val="bg1"/>
                </a:solidFill>
              </a:rPr>
              <a:t>Wzrost poziomu wykształcenia, a co za tym idzie produktywności pracowników.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6455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Dynamiczny </a:t>
            </a:r>
            <a:r>
              <a:rPr lang="pl-PL" b="1" dirty="0">
                <a:solidFill>
                  <a:schemeClr val="bg1"/>
                </a:solidFill>
              </a:rPr>
              <a:t>wzrost liczby migrantów z zagranicy, w tym osób migrujących na stałe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479963"/>
            <a:ext cx="10515600" cy="3696999"/>
          </a:xfrm>
        </p:spPr>
        <p:txBody>
          <a:bodyPr/>
          <a:lstStyle/>
          <a:p>
            <a:r>
              <a:rPr lang="pl-PL" sz="3200" dirty="0" smtClean="0">
                <a:solidFill>
                  <a:schemeClr val="bg1"/>
                </a:solidFill>
              </a:rPr>
              <a:t>Rosnąca </a:t>
            </a:r>
            <a:r>
              <a:rPr lang="pl-PL" sz="3200" dirty="0">
                <a:solidFill>
                  <a:schemeClr val="bg1"/>
                </a:solidFill>
              </a:rPr>
              <a:t>atrakcyjność rynku pracy,</a:t>
            </a:r>
          </a:p>
          <a:p>
            <a:r>
              <a:rPr lang="pl-PL" sz="3200" dirty="0">
                <a:solidFill>
                  <a:schemeClr val="bg1"/>
                </a:solidFill>
              </a:rPr>
              <a:t>Wzrost zapotrzebowania na usługi opiekuńcze, wynikający ze starzenia się społeczeństwa,</a:t>
            </a:r>
          </a:p>
          <a:p>
            <a:r>
              <a:rPr lang="pl-PL" sz="3200" dirty="0">
                <a:solidFill>
                  <a:schemeClr val="bg1"/>
                </a:solidFill>
              </a:rPr>
              <a:t>Istniejące sieci migrantów,</a:t>
            </a:r>
          </a:p>
          <a:p>
            <a:r>
              <a:rPr lang="pl-PL" sz="3200" dirty="0">
                <a:solidFill>
                  <a:schemeClr val="bg1"/>
                </a:solidFill>
              </a:rPr>
              <a:t>Pozytywny wizerunek </a:t>
            </a:r>
            <a:r>
              <a:rPr lang="pl-PL" sz="3200" dirty="0" smtClean="0">
                <a:solidFill>
                  <a:schemeClr val="bg1"/>
                </a:solidFill>
              </a:rPr>
              <a:t>województwa wśród potencjalnych imigrantów. 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971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Regionalny system polityki społecznej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NAJWAŻNIEJSZE WNIOSKI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21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>
                <a:solidFill>
                  <a:schemeClr val="bg1"/>
                </a:solidFill>
              </a:rPr>
              <a:t>Funkcjonowanie lokalnych systemów pomocy </a:t>
            </a:r>
            <a:r>
              <a:rPr lang="pl-PL" sz="4900" b="1" dirty="0" smtClean="0">
                <a:solidFill>
                  <a:schemeClr val="bg1"/>
                </a:solidFill>
              </a:rPr>
              <a:t>społecznej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825624"/>
            <a:ext cx="11817927" cy="4921539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pl-PL" sz="3200" b="1" dirty="0">
                <a:solidFill>
                  <a:schemeClr val="bg1"/>
                </a:solidFill>
              </a:rPr>
              <a:t>Systemowe problemy </a:t>
            </a:r>
            <a:r>
              <a:rPr lang="pl-PL" sz="3200" dirty="0">
                <a:solidFill>
                  <a:schemeClr val="bg1"/>
                </a:solidFill>
              </a:rPr>
              <a:t>w zakresie funkcjonowania pomocy </a:t>
            </a:r>
            <a:r>
              <a:rPr lang="pl-PL" sz="3200" dirty="0" smtClean="0">
                <a:solidFill>
                  <a:schemeClr val="bg1"/>
                </a:solidFill>
              </a:rPr>
              <a:t>społecznej: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>
                <a:solidFill>
                  <a:schemeClr val="bg1"/>
                </a:solidFill>
              </a:rPr>
              <a:t>brak </a:t>
            </a:r>
            <a:r>
              <a:rPr lang="pl-PL" sz="2800" b="1" dirty="0">
                <a:solidFill>
                  <a:schemeClr val="bg1"/>
                </a:solidFill>
              </a:rPr>
              <a:t>osób chętnych do </a:t>
            </a:r>
            <a:r>
              <a:rPr lang="pl-PL" sz="2800" b="1" dirty="0" smtClean="0">
                <a:solidFill>
                  <a:schemeClr val="bg1"/>
                </a:solidFill>
              </a:rPr>
              <a:t>pracy</a:t>
            </a:r>
            <a:r>
              <a:rPr lang="pl-PL" sz="2800" dirty="0" smtClean="0">
                <a:solidFill>
                  <a:schemeClr val="bg1"/>
                </a:solidFill>
              </a:rPr>
              <a:t>, </a:t>
            </a:r>
            <a:r>
              <a:rPr lang="pl-PL" sz="2800" dirty="0">
                <a:solidFill>
                  <a:schemeClr val="bg1"/>
                </a:solidFill>
              </a:rPr>
              <a:t>w tym w szczególności opiekunów/opiekunek osób </a:t>
            </a:r>
            <a:r>
              <a:rPr lang="pl-PL" sz="2800" dirty="0" smtClean="0">
                <a:solidFill>
                  <a:schemeClr val="bg1"/>
                </a:solidFill>
              </a:rPr>
              <a:t>niesamodzielnych; 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>
                <a:solidFill>
                  <a:schemeClr val="bg1"/>
                </a:solidFill>
              </a:rPr>
              <a:t>niewystarczająca </a:t>
            </a:r>
            <a:r>
              <a:rPr lang="pl-PL" sz="2800" b="1" dirty="0">
                <a:solidFill>
                  <a:schemeClr val="bg1"/>
                </a:solidFill>
              </a:rPr>
              <a:t>promocja usług społecznych</a:t>
            </a:r>
            <a:r>
              <a:rPr lang="pl-PL" sz="2800" dirty="0">
                <a:solidFill>
                  <a:schemeClr val="bg1"/>
                </a:solidFill>
              </a:rPr>
              <a:t> realizowanych w społecznościach lokalnych, w tym kierowanych do osób starszych,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800" b="1" dirty="0" smtClean="0">
                <a:solidFill>
                  <a:schemeClr val="bg1"/>
                </a:solidFill>
              </a:rPr>
              <a:t>niedopasowanie </a:t>
            </a:r>
            <a:r>
              <a:rPr lang="pl-PL" sz="2800" b="1" dirty="0">
                <a:solidFill>
                  <a:schemeClr val="bg1"/>
                </a:solidFill>
              </a:rPr>
              <a:t>usług do potrzeb </a:t>
            </a:r>
            <a:r>
              <a:rPr lang="pl-PL" sz="2800" b="1" dirty="0" smtClean="0">
                <a:solidFill>
                  <a:schemeClr val="bg1"/>
                </a:solidFill>
              </a:rPr>
              <a:t>mieszkańców</a:t>
            </a:r>
            <a:r>
              <a:rPr lang="pl-PL" sz="2800" dirty="0" smtClean="0">
                <a:solidFill>
                  <a:schemeClr val="bg1"/>
                </a:solidFill>
              </a:rPr>
              <a:t>;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>
                <a:solidFill>
                  <a:schemeClr val="bg1"/>
                </a:solidFill>
              </a:rPr>
              <a:t>skomplikowanie </a:t>
            </a:r>
            <a:r>
              <a:rPr lang="pl-PL" sz="2800" b="1" dirty="0">
                <a:solidFill>
                  <a:schemeClr val="bg1"/>
                </a:solidFill>
              </a:rPr>
              <a:t>systemu pomocy społecznej i systemu opieki zdrowotnej</a:t>
            </a:r>
            <a:r>
              <a:rPr lang="pl-PL" sz="2800" dirty="0">
                <a:solidFill>
                  <a:schemeClr val="bg1"/>
                </a:solidFill>
              </a:rPr>
              <a:t>, co utrudnia poruszanie się w </a:t>
            </a:r>
            <a:r>
              <a:rPr lang="pl-PL" sz="2800" dirty="0" smtClean="0">
                <a:solidFill>
                  <a:schemeClr val="bg1"/>
                </a:solidFill>
              </a:rPr>
              <a:t>nich</a:t>
            </a:r>
          </a:p>
          <a:p>
            <a:pPr lvl="1">
              <a:spcBef>
                <a:spcPts val="600"/>
              </a:spcBef>
            </a:pPr>
            <a:r>
              <a:rPr lang="pl-PL" sz="2800" b="1" dirty="0" smtClean="0">
                <a:solidFill>
                  <a:schemeClr val="bg1"/>
                </a:solidFill>
              </a:rPr>
              <a:t>niska </a:t>
            </a:r>
            <a:r>
              <a:rPr lang="pl-PL" sz="2800" b="1" dirty="0">
                <a:solidFill>
                  <a:schemeClr val="bg1"/>
                </a:solidFill>
              </a:rPr>
              <a:t>jakość lokalnych </a:t>
            </a:r>
            <a:r>
              <a:rPr lang="pl-PL" sz="2800" b="1" dirty="0" smtClean="0">
                <a:solidFill>
                  <a:schemeClr val="bg1"/>
                </a:solidFill>
              </a:rPr>
              <a:t>programów społecznych </a:t>
            </a:r>
            <a:r>
              <a:rPr lang="pl-PL" sz="2800" dirty="0">
                <a:solidFill>
                  <a:schemeClr val="bg1"/>
                </a:solidFill>
              </a:rPr>
              <a:t>oraz praktycznie brak realizacji na poziomie lokalnym </a:t>
            </a:r>
            <a:r>
              <a:rPr lang="pl-PL" sz="2800" b="1" dirty="0" smtClean="0">
                <a:solidFill>
                  <a:schemeClr val="bg1"/>
                </a:solidFill>
              </a:rPr>
              <a:t>ewaluacji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800" dirty="0">
                <a:solidFill>
                  <a:schemeClr val="bg1"/>
                </a:solidFill>
              </a:rPr>
              <a:t>usług społecznych/wsparcia udzielanego przez JST </a:t>
            </a:r>
            <a:r>
              <a:rPr lang="pl-PL" sz="2800" dirty="0" smtClean="0">
                <a:solidFill>
                  <a:schemeClr val="bg1"/>
                </a:solidFill>
              </a:rPr>
              <a:t>mieszkańcom.</a:t>
            </a:r>
            <a:endParaRPr lang="pl-PL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19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chemeClr val="bg1"/>
                </a:solidFill>
              </a:rPr>
              <a:t>Usługi społeczne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775856"/>
            <a:ext cx="11817927" cy="5971308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Deficytowe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usługi społeczne organizowane przez </a:t>
            </a:r>
            <a:r>
              <a:rPr lang="pl-PL" sz="3200" b="1" dirty="0" smtClean="0">
                <a:solidFill>
                  <a:schemeClr val="bg1"/>
                </a:solidFill>
              </a:rPr>
              <a:t>gminy</a:t>
            </a:r>
            <a:r>
              <a:rPr lang="pl-PL" sz="3200" dirty="0" smtClean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mieszkaniowe i około mieszkaniowe </a:t>
            </a:r>
            <a:r>
              <a:rPr lang="pl-PL" sz="2800" dirty="0" smtClean="0">
                <a:solidFill>
                  <a:schemeClr val="bg1"/>
                </a:solidFill>
              </a:rPr>
              <a:t>(adaptacja mieszkania; </a:t>
            </a:r>
            <a:r>
              <a:rPr lang="pl-PL" sz="2800" dirty="0">
                <a:solidFill>
                  <a:schemeClr val="bg1"/>
                </a:solidFill>
              </a:rPr>
              <a:t>mieszkania </a:t>
            </a:r>
            <a:r>
              <a:rPr lang="pl-PL" sz="2800" dirty="0" smtClean="0">
                <a:solidFill>
                  <a:schemeClr val="bg1"/>
                </a:solidFill>
              </a:rPr>
              <a:t>chronione</a:t>
            </a:r>
            <a:r>
              <a:rPr lang="pl-PL" sz="2800" dirty="0">
                <a:solidFill>
                  <a:schemeClr val="bg1"/>
                </a:solidFill>
              </a:rPr>
              <a:t>, treningowe i wspomagane);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wsparcie </a:t>
            </a:r>
            <a:r>
              <a:rPr lang="pl-PL" sz="2800" dirty="0">
                <a:solidFill>
                  <a:schemeClr val="bg1"/>
                </a:solidFill>
              </a:rPr>
              <a:t>wolontariatu młodzieżowego;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w postaci rodzin </a:t>
            </a:r>
            <a:r>
              <a:rPr lang="pl-PL" sz="2800" dirty="0" smtClean="0">
                <a:solidFill>
                  <a:schemeClr val="bg1"/>
                </a:solidFill>
              </a:rPr>
              <a:t>wspierających; 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kluby </a:t>
            </a:r>
            <a:r>
              <a:rPr lang="pl-PL" sz="2800" dirty="0">
                <a:solidFill>
                  <a:schemeClr val="bg1"/>
                </a:solidFill>
              </a:rPr>
              <a:t>wsparcia dla rodzin, warsztaty z zakresu umiejętności rodzicielskich;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w zakresie opieki nad dziećmi do lat </a:t>
            </a:r>
            <a:r>
              <a:rPr lang="pl-PL" sz="2800" dirty="0" smtClean="0">
                <a:solidFill>
                  <a:schemeClr val="bg1"/>
                </a:solidFill>
              </a:rPr>
              <a:t>3;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terapia </a:t>
            </a:r>
            <a:r>
              <a:rPr lang="pl-PL" sz="2800" dirty="0">
                <a:solidFill>
                  <a:schemeClr val="bg1"/>
                </a:solidFill>
              </a:rPr>
              <a:t>indywidualna i rodzinna (w tym oddziaływania korekcyjno-edukacyjne, wsparcie psychologa, terapia uzależnień);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grupy </a:t>
            </a:r>
            <a:r>
              <a:rPr lang="pl-PL" sz="2800" dirty="0">
                <a:solidFill>
                  <a:schemeClr val="bg1"/>
                </a:solidFill>
              </a:rPr>
              <a:t>wsparcia/samopomocy (np. dla osób uzależnionych, </a:t>
            </a:r>
            <a:r>
              <a:rPr lang="pl-PL" sz="2800" dirty="0" smtClean="0">
                <a:solidFill>
                  <a:schemeClr val="bg1"/>
                </a:solidFill>
              </a:rPr>
              <a:t>doświadczających </a:t>
            </a:r>
            <a:r>
              <a:rPr lang="pl-PL" sz="2800" dirty="0">
                <a:solidFill>
                  <a:schemeClr val="bg1"/>
                </a:solidFill>
              </a:rPr>
              <a:t>przemocy);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wsparcia dziennego dla osób niesamodzielnych i ich rodzin (np. Dzienny </a:t>
            </a:r>
            <a:r>
              <a:rPr lang="pl-PL" sz="2800" dirty="0" smtClean="0">
                <a:solidFill>
                  <a:schemeClr val="bg1"/>
                </a:solidFill>
              </a:rPr>
              <a:t>DPS);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wsparcia dla </a:t>
            </a:r>
            <a:r>
              <a:rPr lang="pl-PL" sz="2800" dirty="0" smtClean="0">
                <a:solidFill>
                  <a:schemeClr val="bg1"/>
                </a:solidFill>
              </a:rPr>
              <a:t>imigrantów.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740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chemeClr val="bg1"/>
                </a:solidFill>
              </a:rPr>
              <a:t>Usługi społeczne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149926"/>
            <a:ext cx="11817927" cy="5597237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Deficytowe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usługi społeczne organizowane przez </a:t>
            </a:r>
            <a:r>
              <a:rPr lang="pl-PL" b="1" dirty="0" smtClean="0">
                <a:solidFill>
                  <a:schemeClr val="bg1"/>
                </a:solidFill>
              </a:rPr>
              <a:t>powiaty</a:t>
            </a:r>
            <a:r>
              <a:rPr lang="pl-PL" dirty="0" smtClean="0">
                <a:solidFill>
                  <a:schemeClr val="bg1"/>
                </a:solidFill>
              </a:rPr>
              <a:t>:</a:t>
            </a:r>
            <a:endParaRPr lang="pl-PL" b="1" dirty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opieki </a:t>
            </a:r>
            <a:r>
              <a:rPr lang="pl-PL" sz="2800" dirty="0" err="1" smtClean="0">
                <a:solidFill>
                  <a:schemeClr val="bg1"/>
                </a:solidFill>
              </a:rPr>
              <a:t>wytchnieniowej</a:t>
            </a:r>
            <a:r>
              <a:rPr lang="pl-PL" sz="2800" dirty="0" smtClean="0">
                <a:solidFill>
                  <a:schemeClr val="bg1"/>
                </a:solidFill>
              </a:rPr>
              <a:t>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rodzinne </a:t>
            </a:r>
            <a:r>
              <a:rPr lang="pl-PL" sz="2800" dirty="0">
                <a:solidFill>
                  <a:schemeClr val="bg1"/>
                </a:solidFill>
              </a:rPr>
              <a:t>form pieczy </a:t>
            </a:r>
            <a:r>
              <a:rPr lang="pl-PL" sz="2800" dirty="0" smtClean="0">
                <a:solidFill>
                  <a:schemeClr val="bg1"/>
                </a:solidFill>
              </a:rPr>
              <a:t>zastępczej (problem w rekrutacji rodzin zastępczych);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terapia </a:t>
            </a:r>
            <a:r>
              <a:rPr lang="pl-PL" sz="2800" dirty="0">
                <a:solidFill>
                  <a:schemeClr val="bg1"/>
                </a:solidFill>
              </a:rPr>
              <a:t>indywidualna i rodzinna (w tym oddziaływania korekcyjno-edukacyjne, wsparcie psychologa, terapia uzależnień);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wsparcia dziennego dla osób niesamodzielnych i ich rodzin (np. Dzienny </a:t>
            </a:r>
            <a:r>
              <a:rPr lang="pl-PL" sz="2800" dirty="0" smtClean="0">
                <a:solidFill>
                  <a:schemeClr val="bg1"/>
                </a:solidFill>
              </a:rPr>
              <a:t>DPS);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asystent </a:t>
            </a:r>
            <a:r>
              <a:rPr lang="pl-PL" sz="2800" dirty="0">
                <a:solidFill>
                  <a:schemeClr val="bg1"/>
                </a:solidFill>
              </a:rPr>
              <a:t>osoby niepełnosprawnej; </a:t>
            </a:r>
            <a:endParaRPr lang="pl-PL" sz="2800" dirty="0" smtClean="0">
              <a:solidFill>
                <a:schemeClr val="bg1"/>
              </a:solidFill>
            </a:endParaRP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noclegownie</a:t>
            </a:r>
            <a:r>
              <a:rPr lang="pl-PL" sz="2800" dirty="0">
                <a:solidFill>
                  <a:schemeClr val="bg1"/>
                </a:solidFill>
              </a:rPr>
              <a:t>, hostele, schroniska, </a:t>
            </a:r>
            <a:r>
              <a:rPr lang="pl-PL" sz="2800" dirty="0" smtClean="0">
                <a:solidFill>
                  <a:schemeClr val="bg1"/>
                </a:solidFill>
              </a:rPr>
              <a:t>ogrzewalnie;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wsparcie </a:t>
            </a:r>
            <a:r>
              <a:rPr lang="pl-PL" sz="2800" dirty="0">
                <a:solidFill>
                  <a:schemeClr val="bg1"/>
                </a:solidFill>
              </a:rPr>
              <a:t>dedykowane </a:t>
            </a:r>
            <a:r>
              <a:rPr lang="pl-PL" sz="2800" dirty="0" smtClean="0">
                <a:solidFill>
                  <a:schemeClr val="bg1"/>
                </a:solidFill>
              </a:rPr>
              <a:t>imigrantom;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adaptacja mieszkania; </a:t>
            </a:r>
          </a:p>
          <a:p>
            <a:pPr lvl="1"/>
            <a:r>
              <a:rPr lang="pl-PL" sz="2800" dirty="0" smtClean="0">
                <a:solidFill>
                  <a:schemeClr val="bg1"/>
                </a:solidFill>
              </a:rPr>
              <a:t>usługi </a:t>
            </a:r>
            <a:r>
              <a:rPr lang="pl-PL" sz="2800" dirty="0">
                <a:solidFill>
                  <a:schemeClr val="bg1"/>
                </a:solidFill>
              </a:rPr>
              <a:t>rehabilitacyjne, </a:t>
            </a:r>
            <a:r>
              <a:rPr lang="pl-PL" sz="2800" dirty="0" smtClean="0">
                <a:solidFill>
                  <a:schemeClr val="bg1"/>
                </a:solidFill>
              </a:rPr>
              <a:t>fizjoterapeutyczne.</a:t>
            </a:r>
          </a:p>
        </p:txBody>
      </p:sp>
    </p:spTree>
    <p:extLst>
      <p:ext uri="{BB962C8B-B14F-4D97-AF65-F5344CB8AC3E}">
        <p14:creationId xmlns:p14="http://schemas.microsoft.com/office/powerpoint/2010/main" val="1304797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4" y="46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4900" b="1" dirty="0" smtClean="0">
                <a:solidFill>
                  <a:schemeClr val="bg1"/>
                </a:solidFill>
              </a:rPr>
              <a:t>Usługi społeczne</a:t>
            </a:r>
            <a:r>
              <a:rPr lang="pl-PL" b="1" dirty="0">
                <a:solidFill>
                  <a:schemeClr val="bg1"/>
                </a:solidFill>
              </a:rPr>
              <a:t/>
            </a:r>
            <a:br>
              <a:rPr lang="pl-PL" b="1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1" y="1149926"/>
            <a:ext cx="11817927" cy="5597237"/>
          </a:xfrm>
        </p:spPr>
        <p:txBody>
          <a:bodyPr>
            <a:no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Bariery</a:t>
            </a:r>
            <a:r>
              <a:rPr lang="pl-PL" sz="3200" b="1" dirty="0">
                <a:solidFill>
                  <a:schemeClr val="bg1"/>
                </a:solidFill>
              </a:rPr>
              <a:t> </a:t>
            </a:r>
            <a:r>
              <a:rPr lang="pl-PL" sz="3200" b="1" dirty="0" smtClean="0">
                <a:solidFill>
                  <a:schemeClr val="bg1"/>
                </a:solidFill>
              </a:rPr>
              <a:t>doświadczane przez JST </a:t>
            </a:r>
            <a:r>
              <a:rPr lang="pl-PL" sz="3200" dirty="0" smtClean="0">
                <a:solidFill>
                  <a:schemeClr val="bg1"/>
                </a:solidFill>
              </a:rPr>
              <a:t>– organizatorów usług społecznych:</a:t>
            </a: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Problemy </a:t>
            </a:r>
            <a:r>
              <a:rPr lang="pl-PL" sz="3200" b="1" dirty="0" smtClean="0">
                <a:solidFill>
                  <a:schemeClr val="bg1"/>
                </a:solidFill>
              </a:rPr>
              <a:t>finansowe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(72,2%);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Problemy </a:t>
            </a:r>
            <a:r>
              <a:rPr lang="pl-PL" sz="3200" b="1" dirty="0" smtClean="0">
                <a:solidFill>
                  <a:schemeClr val="bg1"/>
                </a:solidFill>
              </a:rPr>
              <a:t>infrastrukturalne</a:t>
            </a:r>
            <a:r>
              <a:rPr lang="pl-PL" sz="3200" dirty="0" smtClean="0">
                <a:solidFill>
                  <a:schemeClr val="bg1"/>
                </a:solidFill>
              </a:rPr>
              <a:t> (lokalowe, sprzętowe) (53</a:t>
            </a:r>
            <a:r>
              <a:rPr lang="pl-PL" sz="3200" dirty="0">
                <a:solidFill>
                  <a:schemeClr val="bg1"/>
                </a:solidFill>
              </a:rPr>
              <a:t>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Problemy </a:t>
            </a:r>
            <a:r>
              <a:rPr lang="pl-PL" sz="3200" b="1" dirty="0" smtClean="0">
                <a:solidFill>
                  <a:schemeClr val="bg1"/>
                </a:solidFill>
              </a:rPr>
              <a:t>kadrowe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(49,6%). </a:t>
            </a:r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Dodatkowo:</a:t>
            </a: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brak </a:t>
            </a:r>
            <a:r>
              <a:rPr lang="pl-PL" sz="3200" dirty="0">
                <a:solidFill>
                  <a:schemeClr val="bg1"/>
                </a:solidFill>
              </a:rPr>
              <a:t>wypracowanych sposobów rozwiązywania określonych problemów </a:t>
            </a:r>
            <a:r>
              <a:rPr lang="pl-PL" sz="3200" dirty="0" smtClean="0">
                <a:solidFill>
                  <a:schemeClr val="bg1"/>
                </a:solidFill>
              </a:rPr>
              <a:t>(rekrutacja rodzin zastępczych; skuteczne wsparcie osób uzależnionych);</a:t>
            </a: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brak </a:t>
            </a:r>
            <a:r>
              <a:rPr lang="pl-PL" sz="3200" dirty="0">
                <a:solidFill>
                  <a:schemeClr val="bg1"/>
                </a:solidFill>
              </a:rPr>
              <a:t>wystarczającego rozpowszechnienia </a:t>
            </a:r>
            <a:r>
              <a:rPr lang="pl-PL" sz="3200" b="1" dirty="0">
                <a:solidFill>
                  <a:schemeClr val="bg1"/>
                </a:solidFill>
              </a:rPr>
              <a:t>dobrych praktyk </a:t>
            </a:r>
            <a:r>
              <a:rPr lang="pl-PL" sz="3200" dirty="0">
                <a:solidFill>
                  <a:schemeClr val="bg1"/>
                </a:solidFill>
              </a:rPr>
              <a:t>w zakresie skutecznego rozwiązywania problemów </a:t>
            </a:r>
            <a:r>
              <a:rPr lang="pl-PL" sz="3200" dirty="0" smtClean="0">
                <a:solidFill>
                  <a:schemeClr val="bg1"/>
                </a:solidFill>
              </a:rPr>
              <a:t>społecznych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dirty="0" smtClean="0">
                <a:solidFill>
                  <a:schemeClr val="bg1"/>
                </a:solidFill>
              </a:rPr>
              <a:t>brak </a:t>
            </a:r>
            <a:r>
              <a:rPr lang="pl-PL" sz="3200" dirty="0">
                <a:solidFill>
                  <a:schemeClr val="bg1"/>
                </a:solidFill>
              </a:rPr>
              <a:t>umiejętności </a:t>
            </a:r>
            <a:r>
              <a:rPr lang="pl-PL" sz="3200" b="1" dirty="0" smtClean="0">
                <a:solidFill>
                  <a:schemeClr val="bg1"/>
                </a:solidFill>
              </a:rPr>
              <a:t>projektowania </a:t>
            </a:r>
            <a:r>
              <a:rPr lang="pl-PL" sz="3200" b="1" dirty="0">
                <a:solidFill>
                  <a:schemeClr val="bg1"/>
                </a:solidFill>
              </a:rPr>
              <a:t>usług </a:t>
            </a:r>
            <a:r>
              <a:rPr lang="pl-PL" sz="3200" b="1" dirty="0" smtClean="0">
                <a:solidFill>
                  <a:schemeClr val="bg1"/>
                </a:solidFill>
              </a:rPr>
              <a:t>społecznych</a:t>
            </a:r>
            <a:r>
              <a:rPr lang="pl-PL" sz="3200" dirty="0" smtClean="0">
                <a:solidFill>
                  <a:schemeClr val="bg1"/>
                </a:solidFill>
              </a:rPr>
              <a:t>.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1275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5853" y="-203345"/>
            <a:ext cx="10515600" cy="1325563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solidFill>
                  <a:schemeClr val="bg1"/>
                </a:solidFill>
              </a:rPr>
              <a:t>Usługi społeczne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4690" y="942108"/>
            <a:ext cx="11817927" cy="5597237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Bariery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dirty="0" smtClean="0">
                <a:solidFill>
                  <a:schemeClr val="bg1"/>
                </a:solidFill>
              </a:rPr>
              <a:t>doświadczane przez </a:t>
            </a:r>
            <a:r>
              <a:rPr lang="pl-PL" sz="3200" b="1" dirty="0" smtClean="0">
                <a:solidFill>
                  <a:schemeClr val="bg1"/>
                </a:solidFill>
              </a:rPr>
              <a:t>mieszkańców – odbiorców usług społecznych:</a:t>
            </a:r>
          </a:p>
          <a:p>
            <a:pPr lvl="1"/>
            <a:r>
              <a:rPr lang="pl-PL" sz="3200" b="1" dirty="0" smtClean="0">
                <a:solidFill>
                  <a:schemeClr val="bg1"/>
                </a:solidFill>
              </a:rPr>
              <a:t>brak </a:t>
            </a:r>
            <a:r>
              <a:rPr lang="pl-PL" sz="3200" b="1" dirty="0">
                <a:solidFill>
                  <a:schemeClr val="bg1"/>
                </a:solidFill>
              </a:rPr>
              <a:t>wiedzy, </a:t>
            </a:r>
            <a:r>
              <a:rPr lang="pl-PL" sz="3200" dirty="0">
                <a:solidFill>
                  <a:schemeClr val="bg1"/>
                </a:solidFill>
              </a:rPr>
              <a:t>iż dana forma wsparcia/usługa społeczna przysługuje osobie jej potrzebującej (32,9%);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b="1" dirty="0" smtClean="0">
                <a:solidFill>
                  <a:schemeClr val="bg1"/>
                </a:solidFill>
              </a:rPr>
              <a:t>brak </a:t>
            </a:r>
            <a:r>
              <a:rPr lang="pl-PL" sz="3200" b="1" dirty="0">
                <a:solidFill>
                  <a:schemeClr val="bg1"/>
                </a:solidFill>
              </a:rPr>
              <a:t>dostępu do wsparcia w okolicy miejsca zamieszkania</a:t>
            </a:r>
            <a:r>
              <a:rPr lang="pl-PL" sz="3200" dirty="0">
                <a:solidFill>
                  <a:schemeClr val="bg1"/>
                </a:solidFill>
              </a:rPr>
              <a:t> (19,4%);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b="1" dirty="0" smtClean="0">
                <a:solidFill>
                  <a:schemeClr val="bg1"/>
                </a:solidFill>
              </a:rPr>
              <a:t>brak </a:t>
            </a:r>
            <a:r>
              <a:rPr lang="pl-PL" sz="3200" b="1" dirty="0">
                <a:solidFill>
                  <a:schemeClr val="bg1"/>
                </a:solidFill>
              </a:rPr>
              <a:t>motywacji </a:t>
            </a:r>
            <a:r>
              <a:rPr lang="pl-PL" sz="3200" dirty="0">
                <a:solidFill>
                  <a:schemeClr val="bg1"/>
                </a:solidFill>
              </a:rPr>
              <a:t>do skorzystania z wsparcia przez osobę potrzebującą go (10,8%);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b="1" dirty="0" smtClean="0">
                <a:solidFill>
                  <a:schemeClr val="bg1"/>
                </a:solidFill>
              </a:rPr>
              <a:t>trudny </a:t>
            </a:r>
            <a:r>
              <a:rPr lang="pl-PL" sz="3200" b="1" dirty="0">
                <a:solidFill>
                  <a:schemeClr val="bg1"/>
                </a:solidFill>
              </a:rPr>
              <a:t>dojazd </a:t>
            </a:r>
            <a:r>
              <a:rPr lang="pl-PL" sz="3200" dirty="0">
                <a:solidFill>
                  <a:schemeClr val="bg1"/>
                </a:solidFill>
              </a:rPr>
              <a:t>do miejsc świadczenia wsparcia (8,1%); </a:t>
            </a:r>
            <a:endParaRPr lang="pl-PL" sz="3200" dirty="0" smtClean="0">
              <a:solidFill>
                <a:schemeClr val="bg1"/>
              </a:solidFill>
            </a:endParaRPr>
          </a:p>
          <a:p>
            <a:pPr lvl="1"/>
            <a:r>
              <a:rPr lang="pl-PL" sz="3200" b="1" dirty="0" smtClean="0">
                <a:solidFill>
                  <a:schemeClr val="bg1"/>
                </a:solidFill>
              </a:rPr>
              <a:t>bariery finansowe</a:t>
            </a:r>
            <a:r>
              <a:rPr lang="pl-PL" sz="3200" dirty="0" smtClean="0">
                <a:solidFill>
                  <a:schemeClr val="bg1"/>
                </a:solidFill>
              </a:rPr>
              <a:t> </a:t>
            </a:r>
            <a:r>
              <a:rPr lang="pl-PL" sz="3200" dirty="0">
                <a:solidFill>
                  <a:schemeClr val="bg1"/>
                </a:solidFill>
              </a:rPr>
              <a:t>(6,6%).</a:t>
            </a:r>
          </a:p>
          <a:p>
            <a:r>
              <a:rPr lang="pl-PL" sz="3200" dirty="0" smtClean="0">
                <a:solidFill>
                  <a:schemeClr val="bg1"/>
                </a:solidFill>
              </a:rPr>
              <a:t>Mieszkańcy, </a:t>
            </a:r>
            <a:r>
              <a:rPr lang="pl-PL" sz="3200" dirty="0">
                <a:solidFill>
                  <a:schemeClr val="bg1"/>
                </a:solidFill>
              </a:rPr>
              <a:t>którzy korzystali z wsparcia w postaci usług </a:t>
            </a:r>
            <a:r>
              <a:rPr lang="pl-PL" sz="3200" dirty="0" smtClean="0">
                <a:solidFill>
                  <a:schemeClr val="bg1"/>
                </a:solidFill>
              </a:rPr>
              <a:t>społecznych generalnie </a:t>
            </a:r>
            <a:r>
              <a:rPr lang="pl-PL" sz="3200" b="1" dirty="0">
                <a:solidFill>
                  <a:schemeClr val="bg1"/>
                </a:solidFill>
              </a:rPr>
              <a:t>wysoko oceniają jakość otrzymanego </a:t>
            </a:r>
            <a:r>
              <a:rPr lang="pl-PL" sz="3200" b="1" dirty="0" smtClean="0">
                <a:solidFill>
                  <a:schemeClr val="bg1"/>
                </a:solidFill>
              </a:rPr>
              <a:t>wsparcia.</a:t>
            </a:r>
            <a:endParaRPr lang="pl-PL" sz="3200" b="1" dirty="0">
              <a:solidFill>
                <a:schemeClr val="bg1"/>
              </a:solidFill>
            </a:endParaRPr>
          </a:p>
          <a:p>
            <a:endParaRPr lang="pl-PL" sz="32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855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2053" y="-230620"/>
            <a:ext cx="10515600" cy="1325563"/>
          </a:xfrm>
        </p:spPr>
        <p:txBody>
          <a:bodyPr/>
          <a:lstStyle/>
          <a:p>
            <a:r>
              <a:rPr lang="pl-PL" b="1" dirty="0" err="1" smtClean="0">
                <a:solidFill>
                  <a:schemeClr val="bg1"/>
                </a:solidFill>
              </a:rPr>
              <a:t>Deinstytucjonalizacja</a:t>
            </a:r>
            <a:r>
              <a:rPr lang="pl-PL" b="1" dirty="0" smtClean="0">
                <a:solidFill>
                  <a:schemeClr val="bg1"/>
                </a:solidFill>
              </a:rPr>
              <a:t> usług społecznych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8544" y="900979"/>
            <a:ext cx="11942619" cy="5638365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bg1"/>
                </a:solidFill>
              </a:rPr>
              <a:t>Zagadnienie </a:t>
            </a:r>
            <a:r>
              <a:rPr lang="pl-PL" sz="3200" b="1" dirty="0" err="1">
                <a:solidFill>
                  <a:schemeClr val="bg1"/>
                </a:solidFill>
              </a:rPr>
              <a:t>deinstytucjonalizacji</a:t>
            </a:r>
            <a:r>
              <a:rPr lang="pl-PL" sz="3200" b="1" dirty="0">
                <a:solidFill>
                  <a:schemeClr val="bg1"/>
                </a:solidFill>
              </a:rPr>
              <a:t> wciąż jest słabo rozpoznane </a:t>
            </a:r>
            <a:r>
              <a:rPr lang="pl-PL" sz="3200" dirty="0" smtClean="0">
                <a:solidFill>
                  <a:schemeClr val="bg1"/>
                </a:solidFill>
              </a:rPr>
              <a:t>wśród przedstawicieli JST, </a:t>
            </a:r>
            <a:r>
              <a:rPr lang="pl-PL" sz="3200" dirty="0">
                <a:solidFill>
                  <a:schemeClr val="bg1"/>
                </a:solidFill>
              </a:rPr>
              <a:t>a także wśród wykonawców usług </a:t>
            </a:r>
            <a:r>
              <a:rPr lang="pl-PL" sz="3200" dirty="0" smtClean="0">
                <a:solidFill>
                  <a:schemeClr val="bg1"/>
                </a:solidFill>
              </a:rPr>
              <a:t>społecznych;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Większość JST </a:t>
            </a:r>
            <a:r>
              <a:rPr lang="pl-PL" sz="3200" dirty="0">
                <a:solidFill>
                  <a:schemeClr val="bg1"/>
                </a:solidFill>
              </a:rPr>
              <a:t>stara się rozwijać usługi społeczne przede wszystkim w środowisku i/lub zmieniać sposób działania </a:t>
            </a:r>
            <a:r>
              <a:rPr lang="pl-PL" sz="3200" dirty="0" smtClean="0">
                <a:solidFill>
                  <a:schemeClr val="bg1"/>
                </a:solidFill>
              </a:rPr>
              <a:t>placówek;</a:t>
            </a:r>
            <a:endParaRPr lang="pl-PL" sz="3200" dirty="0">
              <a:solidFill>
                <a:schemeClr val="bg1"/>
              </a:solidFill>
            </a:endParaRPr>
          </a:p>
          <a:p>
            <a:r>
              <a:rPr lang="pl-PL" sz="3200" b="1" dirty="0">
                <a:solidFill>
                  <a:schemeClr val="bg1"/>
                </a:solidFill>
              </a:rPr>
              <a:t>43,4% </a:t>
            </a:r>
            <a:r>
              <a:rPr lang="pl-PL" sz="3200" b="1" dirty="0" smtClean="0">
                <a:solidFill>
                  <a:schemeClr val="bg1"/>
                </a:solidFill>
              </a:rPr>
              <a:t>JST </a:t>
            </a:r>
            <a:r>
              <a:rPr lang="pl-PL" sz="3200" dirty="0">
                <a:solidFill>
                  <a:schemeClr val="bg1"/>
                </a:solidFill>
              </a:rPr>
              <a:t>nie ma wystarczających zasobów (np. wiedzy, finansów itd.), by przeprowadzić proces </a:t>
            </a:r>
            <a:r>
              <a:rPr lang="pl-PL" sz="3200" dirty="0" err="1">
                <a:solidFill>
                  <a:schemeClr val="bg1"/>
                </a:solidFill>
              </a:rPr>
              <a:t>deinstytucjonalizacji</a:t>
            </a:r>
            <a:r>
              <a:rPr lang="pl-PL" sz="3200" dirty="0">
                <a:solidFill>
                  <a:schemeClr val="bg1"/>
                </a:solidFill>
              </a:rPr>
              <a:t> usług społecznych </a:t>
            </a:r>
            <a:r>
              <a:rPr lang="pl-PL" sz="3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pl-PL" sz="3200" dirty="0">
                <a:solidFill>
                  <a:schemeClr val="bg1"/>
                </a:solidFill>
              </a:rPr>
              <a:t> </a:t>
            </a:r>
            <a:r>
              <a:rPr lang="pl-PL" sz="3200" b="1" dirty="0">
                <a:solidFill>
                  <a:schemeClr val="bg1"/>
                </a:solidFill>
              </a:rPr>
              <a:t>potrzebne </a:t>
            </a:r>
            <a:r>
              <a:rPr lang="pl-PL" sz="3200" b="1" dirty="0" smtClean="0">
                <a:solidFill>
                  <a:schemeClr val="bg1"/>
                </a:solidFill>
              </a:rPr>
              <a:t>wsparcie zewnętrzne</a:t>
            </a:r>
            <a:r>
              <a:rPr lang="pl-PL" sz="3200" dirty="0">
                <a:solidFill>
                  <a:schemeClr val="bg1"/>
                </a:solidFill>
              </a:rPr>
              <a:t>;</a:t>
            </a:r>
            <a:endParaRPr lang="pl-PL" sz="3200" b="1" dirty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Barierą jest </a:t>
            </a:r>
            <a:r>
              <a:rPr lang="pl-PL" sz="3200" dirty="0">
                <a:solidFill>
                  <a:schemeClr val="bg1"/>
                </a:solidFill>
              </a:rPr>
              <a:t>przede wszystkim konieczność zapewnienia kompleksowej, intensywnej, </a:t>
            </a:r>
            <a:r>
              <a:rPr lang="pl-PL" sz="3200" dirty="0" smtClean="0">
                <a:solidFill>
                  <a:schemeClr val="bg1"/>
                </a:solidFill>
              </a:rPr>
              <a:t>opieki </a:t>
            </a:r>
            <a:r>
              <a:rPr lang="pl-PL" sz="3200" dirty="0">
                <a:solidFill>
                  <a:schemeClr val="bg1"/>
                </a:solidFill>
              </a:rPr>
              <a:t>nad niektórymi osobami </a:t>
            </a:r>
            <a:r>
              <a:rPr lang="pl-PL" sz="3200" dirty="0" smtClean="0">
                <a:solidFill>
                  <a:schemeClr val="bg1"/>
                </a:solidFill>
              </a:rPr>
              <a:t>potrzebującymi (np. osobami </a:t>
            </a:r>
            <a:r>
              <a:rPr lang="pl-PL" sz="3200" dirty="0">
                <a:solidFill>
                  <a:schemeClr val="bg1"/>
                </a:solidFill>
              </a:rPr>
              <a:t>o znacznym, sprzężonym stopniu </a:t>
            </a:r>
            <a:r>
              <a:rPr lang="pl-PL" sz="3200" dirty="0" smtClean="0">
                <a:solidFill>
                  <a:schemeClr val="bg1"/>
                </a:solidFill>
              </a:rPr>
              <a:t>niepełnosprawności</a:t>
            </a:r>
            <a:r>
              <a:rPr lang="pl-PL" sz="3200" dirty="0">
                <a:solidFill>
                  <a:schemeClr val="bg1"/>
                </a:solidFill>
              </a:rPr>
              <a:t>)</a:t>
            </a:r>
            <a:r>
              <a:rPr lang="pl-PL" sz="3200" dirty="0" smtClean="0">
                <a:solidFill>
                  <a:schemeClr val="bg1"/>
                </a:solidFill>
              </a:rPr>
              <a:t>, </a:t>
            </a:r>
            <a:r>
              <a:rPr lang="pl-PL" sz="3200" b="1" dirty="0">
                <a:solidFill>
                  <a:schemeClr val="bg1"/>
                </a:solidFill>
              </a:rPr>
              <a:t>co jest w praktyce niemożliwe do zrealizowania w </a:t>
            </a:r>
            <a:r>
              <a:rPr lang="pl-PL" sz="3200" b="1" dirty="0" smtClean="0">
                <a:solidFill>
                  <a:schemeClr val="bg1"/>
                </a:solidFill>
              </a:rPr>
              <a:t>środowisku</a:t>
            </a:r>
            <a:r>
              <a:rPr lang="pl-PL" sz="3200" dirty="0">
                <a:solidFill>
                  <a:schemeClr val="bg1"/>
                </a:solidFill>
              </a:rPr>
              <a:t>.</a:t>
            </a:r>
            <a:endParaRPr lang="pl-PL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0786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3452"/>
            <a:ext cx="10515600" cy="701675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Oczekiwania instytucji </a:t>
            </a:r>
            <a:r>
              <a:rPr lang="pl-PL" b="1" dirty="0">
                <a:solidFill>
                  <a:schemeClr val="bg1"/>
                </a:solidFill>
              </a:rPr>
              <a:t>pomocy </a:t>
            </a:r>
            <a:r>
              <a:rPr lang="pl-PL" b="1" dirty="0" smtClean="0">
                <a:solidFill>
                  <a:schemeClr val="bg1"/>
                </a:solidFill>
              </a:rPr>
              <a:t>społecznej w stosunku do Samorządu Województwa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836" y="1246909"/>
            <a:ext cx="11970327" cy="5818909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Wsparcie </a:t>
            </a:r>
            <a:r>
              <a:rPr lang="pl-PL" dirty="0">
                <a:solidFill>
                  <a:schemeClr val="bg1"/>
                </a:solidFill>
              </a:rPr>
              <a:t>(np. szkoleń, doradztwa) w zakresie </a:t>
            </a:r>
            <a:r>
              <a:rPr lang="pl-PL" b="1" dirty="0">
                <a:solidFill>
                  <a:schemeClr val="bg1"/>
                </a:solidFill>
              </a:rPr>
              <a:t>podnoszenia umiejętności/kwalifikacji zawodowych </a:t>
            </a:r>
            <a:r>
              <a:rPr lang="pl-PL" dirty="0" smtClean="0">
                <a:solidFill>
                  <a:schemeClr val="bg1"/>
                </a:solidFill>
              </a:rPr>
              <a:t>pracowników;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Wsparcie finansowe </a:t>
            </a:r>
            <a:r>
              <a:rPr lang="pl-PL" dirty="0">
                <a:solidFill>
                  <a:schemeClr val="bg1"/>
                </a:solidFill>
              </a:rPr>
              <a:t>na realizację działań w obszarze polityki </a:t>
            </a:r>
            <a:r>
              <a:rPr lang="pl-PL" dirty="0" smtClean="0">
                <a:solidFill>
                  <a:schemeClr val="bg1"/>
                </a:solidFill>
              </a:rPr>
              <a:t>społecznej;</a:t>
            </a:r>
          </a:p>
          <a:p>
            <a:pPr marL="514350" indent="-514350"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Wsparcie </a:t>
            </a:r>
            <a:r>
              <a:rPr lang="pl-PL" dirty="0">
                <a:solidFill>
                  <a:schemeClr val="bg1"/>
                </a:solidFill>
              </a:rPr>
              <a:t>(np. szkolenia, doradztwo, </a:t>
            </a:r>
            <a:r>
              <a:rPr lang="pl-PL" dirty="0" err="1">
                <a:solidFill>
                  <a:schemeClr val="bg1"/>
                </a:solidFill>
              </a:rPr>
              <a:t>superwizja</a:t>
            </a:r>
            <a:r>
              <a:rPr lang="pl-PL" dirty="0">
                <a:solidFill>
                  <a:schemeClr val="bg1"/>
                </a:solidFill>
              </a:rPr>
              <a:t>) w zakresie </a:t>
            </a:r>
            <a:r>
              <a:rPr lang="pl-PL" b="1" dirty="0">
                <a:solidFill>
                  <a:schemeClr val="bg1"/>
                </a:solidFill>
              </a:rPr>
              <a:t>podnoszenia kompetencji miękkich </a:t>
            </a:r>
            <a:r>
              <a:rPr lang="pl-PL" b="1" dirty="0" smtClean="0">
                <a:solidFill>
                  <a:schemeClr val="bg1"/>
                </a:solidFill>
              </a:rPr>
              <a:t>pracowników</a:t>
            </a:r>
            <a:r>
              <a:rPr lang="pl-PL" dirty="0" smtClean="0">
                <a:solidFill>
                  <a:schemeClr val="bg1"/>
                </a:solidFill>
              </a:rPr>
              <a:t>; 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Przekazywanie </a:t>
            </a:r>
            <a:r>
              <a:rPr lang="pl-PL" b="1" dirty="0">
                <a:solidFill>
                  <a:schemeClr val="bg1"/>
                </a:solidFill>
              </a:rPr>
              <a:t>informacji o nowych rozwiązaniach, modelach pracy w poszczególnych obszarach polityki społecznej</a:t>
            </a:r>
            <a:r>
              <a:rPr lang="pl-PL" dirty="0">
                <a:solidFill>
                  <a:schemeClr val="bg1"/>
                </a:solidFill>
              </a:rPr>
              <a:t> (np. rodziny, niepełnosprawności, integracji cudzoziemców itd.) </a:t>
            </a:r>
            <a:r>
              <a:rPr lang="pl-PL" b="1" dirty="0">
                <a:solidFill>
                  <a:schemeClr val="bg1"/>
                </a:solidFill>
              </a:rPr>
              <a:t>i wsparcie eksperckie w zakresie ich wdrożenia w </a:t>
            </a:r>
            <a:r>
              <a:rPr lang="pl-PL" b="1" dirty="0" smtClean="0">
                <a:solidFill>
                  <a:schemeClr val="bg1"/>
                </a:solidFill>
              </a:rPr>
              <a:t>JST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 marL="514350" indent="-514350">
              <a:buAutoNum type="arabicPeriod"/>
            </a:pPr>
            <a:r>
              <a:rPr lang="pl-PL" b="1" dirty="0" smtClean="0">
                <a:solidFill>
                  <a:schemeClr val="bg1"/>
                </a:solidFill>
              </a:rPr>
              <a:t>Wsparcie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(np. szkolenia, doradztwo, studia podyplomowe) </a:t>
            </a:r>
            <a:r>
              <a:rPr lang="pl-PL" b="1" dirty="0">
                <a:solidFill>
                  <a:schemeClr val="bg1"/>
                </a:solidFill>
              </a:rPr>
              <a:t>dla osób kierujących instytucjami</a:t>
            </a:r>
            <a:r>
              <a:rPr lang="pl-PL" dirty="0">
                <a:solidFill>
                  <a:schemeClr val="bg1"/>
                </a:solidFill>
              </a:rPr>
              <a:t> realizującymi zadania w obszarze polityki społecznej </a:t>
            </a:r>
            <a:r>
              <a:rPr lang="pl-PL" b="1" dirty="0">
                <a:solidFill>
                  <a:schemeClr val="bg1"/>
                </a:solidFill>
              </a:rPr>
              <a:t>w zakresie </a:t>
            </a:r>
            <a:r>
              <a:rPr lang="pl-PL" b="1" dirty="0" smtClean="0">
                <a:solidFill>
                  <a:schemeClr val="bg1"/>
                </a:solidFill>
              </a:rPr>
              <a:t>zarządzania</a:t>
            </a:r>
            <a:r>
              <a:rPr lang="pl-PL" dirty="0" smtClean="0">
                <a:solidFill>
                  <a:schemeClr val="bg1"/>
                </a:solidFill>
              </a:rPr>
              <a:t>; </a:t>
            </a:r>
          </a:p>
          <a:p>
            <a:pPr marL="514350" indent="-514350">
              <a:buAutoNum type="arabicPeriod"/>
            </a:pPr>
            <a:r>
              <a:rPr lang="pl-PL" dirty="0" smtClean="0">
                <a:solidFill>
                  <a:schemeClr val="bg1"/>
                </a:solidFill>
              </a:rPr>
              <a:t>Umożliwienie </a:t>
            </a:r>
            <a:r>
              <a:rPr lang="pl-PL" b="1" dirty="0">
                <a:solidFill>
                  <a:schemeClr val="bg1"/>
                </a:solidFill>
              </a:rPr>
              <a:t>wymiany doświadczeń </a:t>
            </a:r>
            <a:r>
              <a:rPr lang="pl-PL" dirty="0">
                <a:solidFill>
                  <a:schemeClr val="bg1"/>
                </a:solidFill>
              </a:rPr>
              <a:t>z różnymi instytucjami działającymi w obszarze polityki </a:t>
            </a:r>
            <a:r>
              <a:rPr lang="pl-PL" dirty="0" smtClean="0">
                <a:solidFill>
                  <a:schemeClr val="bg1"/>
                </a:solidFill>
              </a:rPr>
              <a:t>społecznej</a:t>
            </a:r>
            <a:r>
              <a:rPr lang="pl-PL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13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demograficzna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Wzrost liczby ludności aglomeracji szczecińskiej i koszalińskiej</a:t>
            </a:r>
            <a:r>
              <a:rPr lang="pl-PL" dirty="0" smtClean="0">
                <a:solidFill>
                  <a:schemeClr val="bg1"/>
                </a:solidFill>
              </a:rPr>
              <a:t>,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przy czym </a:t>
            </a:r>
            <a:r>
              <a:rPr lang="pl-PL" b="1" dirty="0" smtClean="0">
                <a:solidFill>
                  <a:schemeClr val="bg1"/>
                </a:solidFill>
              </a:rPr>
              <a:t>siła przyciągania nowych mieszkańców aglomeracji szczecińskiej w ostatnich latach rosła, zaś aglomeracji koszalińskiej – malała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  <a:endParaRPr lang="pl-PL" b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b="1" dirty="0" err="1" smtClean="0">
                <a:solidFill>
                  <a:schemeClr val="bg1"/>
                </a:solidFill>
              </a:rPr>
              <a:t>Suburbanizacja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r>
              <a:rPr lang="pl-PL" b="1" dirty="0" smtClean="0">
                <a:solidFill>
                  <a:schemeClr val="bg1"/>
                </a:solidFill>
              </a:rPr>
              <a:t>największych miast regionu</a:t>
            </a:r>
            <a:r>
              <a:rPr lang="pl-PL" dirty="0" smtClean="0">
                <a:solidFill>
                  <a:schemeClr val="bg1"/>
                </a:solidFill>
              </a:rPr>
              <a:t>: Szczecina, Koszalina i Stargardu;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Wyludniania się obszarów słabo zurbanizowanych </a:t>
            </a:r>
            <a:r>
              <a:rPr lang="pl-PL" dirty="0" smtClean="0">
                <a:solidFill>
                  <a:schemeClr val="bg1"/>
                </a:solidFill>
              </a:rPr>
              <a:t>oddalonych od największych ośrodków miejskich, zwłaszcza we wschodniej części regionu, w tym obszarów popegeerowskich. </a:t>
            </a:r>
          </a:p>
        </p:txBody>
      </p:sp>
    </p:spTree>
    <p:extLst>
      <p:ext uri="{BB962C8B-B14F-4D97-AF65-F5344CB8AC3E}">
        <p14:creationId xmlns:p14="http://schemas.microsoft.com/office/powerpoint/2010/main" val="214708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Ocena wpływu RPO WZ na poziom włączenia społecznego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NAJWAŻNIEJSZE WNIOSKI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6174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0C636BDE-7CAD-2E48-B943-3A7F171B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Zakres ewaluacji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="" xmlns:a16="http://schemas.microsoft.com/office/drawing/2014/main" id="{7EDB9B11-674E-FC46-A38C-D46EF2E09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Oś Priorytetowa 7 </a:t>
            </a:r>
            <a:r>
              <a:rPr lang="pl-PL" i="1" dirty="0">
                <a:solidFill>
                  <a:schemeClr val="bg1"/>
                </a:solidFill>
              </a:rPr>
              <a:t>Włączenie społeczne</a:t>
            </a:r>
          </a:p>
          <a:p>
            <a:r>
              <a:rPr lang="pl-PL" i="1" dirty="0">
                <a:solidFill>
                  <a:schemeClr val="bg1"/>
                </a:solidFill>
              </a:rPr>
              <a:t>Oś Priorytetowa 9 Infrastruktura publiczna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Działanie 9.2 </a:t>
            </a:r>
            <a:r>
              <a:rPr lang="pl-PL" i="1" dirty="0">
                <a:solidFill>
                  <a:schemeClr val="bg1"/>
                </a:solidFill>
              </a:rPr>
              <a:t>Infrastruktura społeczna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Działanie 9.3 </a:t>
            </a:r>
            <a:r>
              <a:rPr lang="pl-PL" i="1" dirty="0">
                <a:solidFill>
                  <a:schemeClr val="bg1"/>
                </a:solidFill>
              </a:rPr>
              <a:t>Wspieranie rewitalizacji w sferze fizycznej, gospodarczej i społecznej ubogich społeczności i obszarów miejskich i wiejskich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370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95B8EFE8-ED5C-0349-8964-7AF3E19A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Zmiany alokacji w obszarze włączenia społecznego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E4EFC5DD-6DF0-FA46-883E-A49BD590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67" y="1958975"/>
            <a:ext cx="5740400" cy="4533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060FB32-8656-9A42-B3AF-BAD555AB9E97}"/>
              </a:ext>
            </a:extLst>
          </p:cNvPr>
          <p:cNvSpPr txBox="1"/>
          <p:nvPr/>
        </p:nvSpPr>
        <p:spPr>
          <a:xfrm>
            <a:off x="7278129" y="1995530"/>
            <a:ext cx="4707925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Zmniejszenie alokacji na aktywną integrację i zwiększenie alokacji na usługi społeczne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Wynikało to ze zmian sytuacji społeczno-gospodarczej oraz zainteresowania projektodawców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Istotne zmniejszenie środków na aktywną integrację ogranicza możliwości działań na rzecz zwiększania poziomu aktywności zawodowej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09239CB-02BC-6D42-AE8E-4580AE9ECC31}"/>
              </a:ext>
            </a:extLst>
          </p:cNvPr>
          <p:cNvSpPr txBox="1"/>
          <p:nvPr/>
        </p:nvSpPr>
        <p:spPr>
          <a:xfrm>
            <a:off x="606167" y="658100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1014014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DB0C95B2-0AC1-0A4F-944E-C3557469C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Rozkład terytorialny uczestników wsparcia</a:t>
            </a:r>
          </a:p>
        </p:txBody>
      </p:sp>
      <p:pic>
        <p:nvPicPr>
          <p:cNvPr id="6" name="Obraz 5" descr="Wykres pokazujący poziom nadreprezentacji i niedoreprezentacji uczestników projektów w PI 9i w powiatach według poziomu stopy bezrobocia długotrwałego (w pkt. proc.)*">
            <a:extLst>
              <a:ext uri="{FF2B5EF4-FFF2-40B4-BE49-F238E27FC236}">
                <a16:creationId xmlns="" xmlns:a16="http://schemas.microsoft.com/office/drawing/2014/main" id="{8CEB4017-2B7B-3045-A11D-E68FA17675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7487" y="1965699"/>
            <a:ext cx="6400800" cy="437720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7B4ADD9C-2C6D-2A4E-94E0-6244B05866B5}"/>
              </a:ext>
            </a:extLst>
          </p:cNvPr>
          <p:cNvSpPr txBox="1"/>
          <p:nvPr/>
        </p:nvSpPr>
        <p:spPr>
          <a:xfrm>
            <a:off x="6845643" y="1690688"/>
            <a:ext cx="5053913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</a:rPr>
              <a:t>Wśród uczestników projektów w aktywnej integracji i ekonomii społecznej </a:t>
            </a:r>
            <a:r>
              <a:rPr lang="pl-PL" sz="2000" dirty="0" err="1">
                <a:solidFill>
                  <a:schemeClr val="bg1"/>
                </a:solidFill>
              </a:rPr>
              <a:t>nadreprezentowani</a:t>
            </a:r>
            <a:r>
              <a:rPr lang="pl-PL" sz="2000" dirty="0">
                <a:solidFill>
                  <a:schemeClr val="bg1"/>
                </a:solidFill>
              </a:rPr>
              <a:t> byli mieszkańcy obszarów znajdujących się w relatywnie lepszej sytuacji, a niedoreprezentowani mieszkańcy obszarów w trudniejszej sytuacji, definiowanych przez stopę bezrobocia długotrwałego, udział beneficjentów pomocy społecznej z powodu bezrobocia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schemeClr val="bg1"/>
                </a:solidFill>
              </a:rPr>
              <a:t>Wśród uczestników projektów z zakresu usług społecznych nie stwierdzono systematycznej nad lub </a:t>
            </a:r>
            <a:r>
              <a:rPr lang="pl-PL" sz="2000" dirty="0" err="1">
                <a:solidFill>
                  <a:schemeClr val="bg1"/>
                </a:solidFill>
              </a:rPr>
              <a:t>niedoreprezentacji</a:t>
            </a:r>
            <a:r>
              <a:rPr lang="pl-PL" sz="2000" dirty="0">
                <a:solidFill>
                  <a:schemeClr val="bg1"/>
                </a:solidFill>
              </a:rPr>
              <a:t> w porównaniu do beneficjentów środowiskowej pomocy społecznej  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="" xmlns:a16="http://schemas.microsoft.com/office/drawing/2014/main" id="{4CA31AB2-CFAF-5C42-8F0A-A9AADF4ED059}"/>
              </a:ext>
            </a:extLst>
          </p:cNvPr>
          <p:cNvSpPr txBox="1"/>
          <p:nvPr/>
        </p:nvSpPr>
        <p:spPr>
          <a:xfrm>
            <a:off x="157487" y="63543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355430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95B8EFE8-ED5C-0349-8964-7AF3E19A6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Rozkład terytorialny uczestników projektów a Specjalne Strefy Włączenia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2060FB32-8656-9A42-B3AF-BAD555AB9E97}"/>
              </a:ext>
            </a:extLst>
          </p:cNvPr>
          <p:cNvSpPr txBox="1"/>
          <p:nvPr/>
        </p:nvSpPr>
        <p:spPr>
          <a:xfrm>
            <a:off x="7278129" y="3290201"/>
            <a:ext cx="4707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Mieszkańcy gmin zaliczanych do SSW byli niedoreprezentowani wśród uczestników projektów</a:t>
            </a:r>
            <a:r>
              <a:rPr lang="pl-PL" dirty="0">
                <a:solidFill>
                  <a:schemeClr val="bg1"/>
                </a:solidFill>
              </a:rPr>
              <a:t>. 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Obraz 4" descr="Struktura mieszkańców województwa zachodniopomorskiego i uczestników projektów ze względu na zamieszkiwanie na terenach SSW">
            <a:extLst>
              <a:ext uri="{FF2B5EF4-FFF2-40B4-BE49-F238E27FC236}">
                <a16:creationId xmlns="" xmlns:a16="http://schemas.microsoft.com/office/drawing/2014/main" id="{9403BC6C-3205-6242-B88C-C21CA21F3D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1318" y="2169459"/>
            <a:ext cx="6042211" cy="399825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30194D90-7B5D-5D40-BBAD-5C89DE60C92D}"/>
              </a:ext>
            </a:extLst>
          </p:cNvPr>
          <p:cNvSpPr txBox="1"/>
          <p:nvPr/>
        </p:nvSpPr>
        <p:spPr>
          <a:xfrm>
            <a:off x="681318" y="6300927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23270033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0E08514A-43B5-304C-9549-55CEF744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</a:rPr>
              <a:t>Aktywność lokalnych samorządów w aplikowaniu o środki w obszarze włączenia społecznego</a:t>
            </a:r>
          </a:p>
        </p:txBody>
      </p:sp>
      <p:pic>
        <p:nvPicPr>
          <p:cNvPr id="4" name="Obraz 3" descr="Odsetek gmin realizujących projekty w obszarze włączenia społecznego i w osi priorytetowej 7">
            <a:extLst>
              <a:ext uri="{FF2B5EF4-FFF2-40B4-BE49-F238E27FC236}">
                <a16:creationId xmlns="" xmlns:a16="http://schemas.microsoft.com/office/drawing/2014/main" id="{44236863-C853-674D-A4A6-6ED565B0AA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61129" y="2249020"/>
            <a:ext cx="7153836" cy="3918697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02C10312-8B84-D84B-ABCF-23800810FE7B}"/>
              </a:ext>
            </a:extLst>
          </p:cNvPr>
          <p:cNvSpPr txBox="1"/>
          <p:nvPr/>
        </p:nvSpPr>
        <p:spPr>
          <a:xfrm>
            <a:off x="2761129" y="627088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Dane UM WZ</a:t>
            </a:r>
          </a:p>
        </p:txBody>
      </p:sp>
    </p:spTree>
    <p:extLst>
      <p:ext uri="{BB962C8B-B14F-4D97-AF65-F5344CB8AC3E}">
        <p14:creationId xmlns:p14="http://schemas.microsoft.com/office/powerpoint/2010/main" val="30998917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9AAFE92-20D8-4244-8B32-8561812C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Czynniki wpływające na aktywność samorządów w aplikowaniu o środki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2986E12-8EC4-484D-9AF6-AB7FF21762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dirty="0">
                <a:solidFill>
                  <a:schemeClr val="bg1"/>
                </a:solidFill>
              </a:rPr>
              <a:t>Niewystarczający potencjał wielu JST, w tym niewystarczająca liczba kadry</a:t>
            </a:r>
          </a:p>
          <a:p>
            <a:r>
              <a:rPr lang="pl-PL" dirty="0">
                <a:solidFill>
                  <a:schemeClr val="bg1"/>
                </a:solidFill>
              </a:rPr>
              <a:t>rozwiązania finansowe, zniechęcające do projektów partnerskich</a:t>
            </a:r>
          </a:p>
          <a:p>
            <a:r>
              <a:rPr lang="pl-PL" dirty="0">
                <a:solidFill>
                  <a:schemeClr val="bg1"/>
                </a:solidFill>
              </a:rPr>
              <a:t>wysokie wymagania wobec realizatorów projektów: złożone, zmienne i rozproszone zasady realizacji projektów</a:t>
            </a:r>
          </a:p>
          <a:p>
            <a:r>
              <a:rPr lang="pl-PL" dirty="0">
                <a:solidFill>
                  <a:schemeClr val="bg1"/>
                </a:solidFill>
              </a:rPr>
              <a:t>mało przyjazne dla użytkowników dokumenty i aplikacje informatyczne</a:t>
            </a:r>
          </a:p>
          <a:p>
            <a:r>
              <a:rPr lang="pl-PL" dirty="0">
                <a:solidFill>
                  <a:schemeClr val="bg1"/>
                </a:solidFill>
              </a:rPr>
              <a:t>niewystarczające wsparcie dla potencjalnych projektodawców</a:t>
            </a:r>
          </a:p>
          <a:p>
            <a:r>
              <a:rPr lang="pl-PL" dirty="0">
                <a:solidFill>
                  <a:schemeClr val="bg1"/>
                </a:solidFill>
              </a:rPr>
              <a:t>wysokie wymagania dotyczące np. grupy docelowej w projektach</a:t>
            </a:r>
          </a:p>
          <a:p>
            <a:r>
              <a:rPr lang="pl-PL" dirty="0">
                <a:solidFill>
                  <a:schemeClr val="bg1"/>
                </a:solidFill>
              </a:rPr>
              <a:t>obawy związane z możliwymi trudnościami w rekrutacji uczestników projektów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96554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2B831B5-A9D4-2343-A73C-FAFE143F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Dobra praktyka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04872AE-E0FD-AA4E-945B-DCEC50DFF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Projekty z zakresu rewitalizacji społecznej, realizowane w PI 9i (aktywna integracja)</a:t>
            </a:r>
          </a:p>
          <a:p>
            <a:r>
              <a:rPr lang="pl-PL" dirty="0">
                <a:solidFill>
                  <a:schemeClr val="bg1"/>
                </a:solidFill>
              </a:rPr>
              <a:t>Projekty parasolowe, wspierające małe gminy</a:t>
            </a:r>
          </a:p>
          <a:p>
            <a:r>
              <a:rPr lang="pl-PL" dirty="0">
                <a:solidFill>
                  <a:schemeClr val="bg1"/>
                </a:solidFill>
              </a:rPr>
              <a:t>Identyfikacja i wsparcie lokalnych animatorów i liderów</a:t>
            </a:r>
          </a:p>
          <a:p>
            <a:r>
              <a:rPr lang="pl-PL" dirty="0">
                <a:solidFill>
                  <a:schemeClr val="bg1"/>
                </a:solidFill>
              </a:rPr>
              <a:t>Zaangażowanie społeczności lokalnej do identyfikacji potrzeb i opracowanie pomysłów</a:t>
            </a:r>
          </a:p>
          <a:p>
            <a:r>
              <a:rPr lang="pl-PL" dirty="0">
                <a:solidFill>
                  <a:schemeClr val="bg1"/>
                </a:solidFill>
              </a:rPr>
              <a:t>Granty na realizację lokalnych przedsięwzięć</a:t>
            </a:r>
          </a:p>
        </p:txBody>
      </p:sp>
    </p:spTree>
    <p:extLst>
      <p:ext uri="{BB962C8B-B14F-4D97-AF65-F5344CB8AC3E}">
        <p14:creationId xmlns:p14="http://schemas.microsoft.com/office/powerpoint/2010/main" val="378639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F314C406-464E-6A4F-86DF-E0F0E639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Ocena efektów projektów w obszarze aktywnej integracji i ekonomii społecznej</a:t>
            </a:r>
          </a:p>
        </p:txBody>
      </p:sp>
    </p:spTree>
    <p:extLst>
      <p:ext uri="{BB962C8B-B14F-4D97-AF65-F5344CB8AC3E}">
        <p14:creationId xmlns:p14="http://schemas.microsoft.com/office/powerpoint/2010/main" val="844698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0C8E4DF-76B6-9342-B4B0-59078E5A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Osoby pracujące po zakończeniu udziału w projekcie</a:t>
            </a:r>
          </a:p>
        </p:txBody>
      </p:sp>
      <p:pic>
        <p:nvPicPr>
          <p:cNvPr id="4" name="Obraz 3" descr="Odsetek uczestników projektów, pracujących po zakończeniu udziału w projekcie, w podziale na PI oraz status na rynku pracy przed rozpoczęciem udziału w projekcie. ">
            <a:extLst>
              <a:ext uri="{FF2B5EF4-FFF2-40B4-BE49-F238E27FC236}">
                <a16:creationId xmlns="" xmlns:a16="http://schemas.microsoft.com/office/drawing/2014/main" id="{286EE776-7F83-5A45-8E21-583106B83C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3902" y="2384612"/>
            <a:ext cx="5883463" cy="394446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43CE931C-1341-1441-A92B-EF7D17F48510}"/>
              </a:ext>
            </a:extLst>
          </p:cNvPr>
          <p:cNvSpPr txBox="1"/>
          <p:nvPr/>
        </p:nvSpPr>
        <p:spPr>
          <a:xfrm>
            <a:off x="7117976" y="1702803"/>
            <a:ext cx="47001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Sytuacja po zakończeniu udziału w projekcie zależy od sytuacji przed rozpoczęciem udziału w projekcie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Efekty zatrudnieniowe są wyraźnie wyższa dla uczestników indywidualnych projektów z zakresu ekonomii społecznej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Odsetek pracujących uczestników projektów w momencie badania jest niższy niż po zakończeniu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769B418F-4254-6841-96E4-10C70F7C94DE}"/>
              </a:ext>
            </a:extLst>
          </p:cNvPr>
          <p:cNvSpPr txBox="1"/>
          <p:nvPr/>
        </p:nvSpPr>
        <p:spPr>
          <a:xfrm>
            <a:off x="373902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543521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3269" y="11349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solidFill>
                  <a:schemeClr val="bg1"/>
                </a:solidFill>
              </a:rPr>
              <a:t>Liczba ludności w 2019 r. w stosunku do 2004 r. w województwie zachodniopomorskim w podziale na gminy </a:t>
            </a:r>
            <a:r>
              <a:rPr lang="pl-PL" sz="3100" b="1" dirty="0" smtClean="0">
                <a:solidFill>
                  <a:schemeClr val="bg1"/>
                </a:solidFill>
              </a:rPr>
              <a:t>(%) (</a:t>
            </a:r>
            <a:r>
              <a:rPr lang="pl-PL" sz="3100" b="1" i="1" dirty="0" smtClean="0">
                <a:solidFill>
                  <a:schemeClr val="bg1"/>
                </a:solidFill>
              </a:rPr>
              <a:t>Źródło: GUS</a:t>
            </a:r>
            <a:r>
              <a:rPr lang="pl-PL" sz="3100" b="1" dirty="0" smtClean="0">
                <a:solidFill>
                  <a:schemeClr val="bg1"/>
                </a:solidFill>
              </a:rPr>
              <a:t>)</a:t>
            </a:r>
            <a:r>
              <a:rPr lang="pl-PL" dirty="0">
                <a:solidFill>
                  <a:schemeClr val="bg1"/>
                </a:solidFill>
              </a:rPr>
              <a:t/>
            </a:r>
            <a:br>
              <a:rPr lang="pl-PL" dirty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C:\Users\Lenovo\Desktop\Mapy\mapa_GMINY_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63" y="914400"/>
            <a:ext cx="6751556" cy="5916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745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22D126-F7BC-E148-BA9F-1EC3407B8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Odsetek pracujących uczestników projektów a sytuacja społeczno-demograficzna</a:t>
            </a:r>
          </a:p>
        </p:txBody>
      </p:sp>
      <p:pic>
        <p:nvPicPr>
          <p:cNvPr id="4" name="Obraz 3" descr="Odsetek uczestników projektów, pracujących w momencie badania, ze względu na wiek, poziom wykształcenia, poziom sprawności">
            <a:extLst>
              <a:ext uri="{FF2B5EF4-FFF2-40B4-BE49-F238E27FC236}">
                <a16:creationId xmlns="" xmlns:a16="http://schemas.microsoft.com/office/drawing/2014/main" id="{A8BE2F52-0CF3-B843-86BA-CED55AF7D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2241175"/>
            <a:ext cx="6877445" cy="412619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3A3ED956-B76A-8548-828F-16647CDDC7C6}"/>
              </a:ext>
            </a:extLst>
          </p:cNvPr>
          <p:cNvSpPr txBox="1"/>
          <p:nvPr/>
        </p:nvSpPr>
        <p:spPr>
          <a:xfrm>
            <a:off x="8677835" y="2384611"/>
            <a:ext cx="32464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>
                <a:solidFill>
                  <a:schemeClr val="bg1"/>
                </a:solidFill>
              </a:rPr>
              <a:t>Po zakończeniu udziału w projekcie pracowały wyraźnie rzadziej osoby starsze, z niskim poziomem wykształcenia, z niepełnosprawnością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FB4D0367-C669-1645-A615-C2E1E6CBF6F7}"/>
              </a:ext>
            </a:extLst>
          </p:cNvPr>
          <p:cNvSpPr txBox="1"/>
          <p:nvPr/>
        </p:nvSpPr>
        <p:spPr>
          <a:xfrm>
            <a:off x="838200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42469705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7742F75-686A-7E4E-88DB-D36E6FB37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Niepracujący uczestnicy projektów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96C7F8E-0FD2-1145-A83A-07620385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Wśród niepracujących uczestników projektów zdecydowana większość była bierna: 78% nie poszukiwała aktywnie pracy, 74% nie było zarejestrowanych w urzędzie pracy</a:t>
            </a:r>
          </a:p>
          <a:p>
            <a:r>
              <a:rPr lang="pl-PL" dirty="0">
                <a:solidFill>
                  <a:schemeClr val="bg1"/>
                </a:solidFill>
              </a:rPr>
              <a:t>Główne przyczyny braku bierności: 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Zły stan zdrowia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Pobieranie świadczeń społecznych (emerytura, renta)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Brak ofert pracy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Opieka nad członkami rodziny</a:t>
            </a:r>
          </a:p>
        </p:txBody>
      </p:sp>
    </p:spTree>
    <p:extLst>
      <p:ext uri="{BB962C8B-B14F-4D97-AF65-F5344CB8AC3E}">
        <p14:creationId xmlns:p14="http://schemas.microsoft.com/office/powerpoint/2010/main" val="254740857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25386ED-24D3-2C40-9C88-31A18EE5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Inne efekty projektów w obszarach aktywnej integracji i ekonomii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CC8620C4-6539-4445-8265-5E02CF8A8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329" y="2434281"/>
            <a:ext cx="3865605" cy="3657600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bg1"/>
                </a:solidFill>
              </a:rPr>
              <a:t>Najczęściej uczestnicy wskazywali umiejętności zawodowe</a:t>
            </a:r>
          </a:p>
          <a:p>
            <a:r>
              <a:rPr lang="pl-PL" sz="2400" dirty="0">
                <a:solidFill>
                  <a:schemeClr val="bg1"/>
                </a:solidFill>
              </a:rPr>
              <a:t>Najrzadziej – poprawę sytuacji zatrudnieniowej członka rodziny</a:t>
            </a:r>
          </a:p>
          <a:p>
            <a:r>
              <a:rPr lang="pl-PL" sz="2400" dirty="0">
                <a:solidFill>
                  <a:schemeClr val="bg1"/>
                </a:solidFill>
              </a:rPr>
              <a:t>Wyraźnie rzadziej efekty identyfikowali uczestnicy projektów z obszaru ekonomii społecznej 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CFFCF781-8839-A440-BAA1-6A2AA8A62A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2377" y="2218853"/>
            <a:ext cx="6615952" cy="4274022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B8F85445-2340-D745-83C5-557BD0505431}"/>
              </a:ext>
            </a:extLst>
          </p:cNvPr>
          <p:cNvSpPr txBox="1"/>
          <p:nvPr/>
        </p:nvSpPr>
        <p:spPr>
          <a:xfrm>
            <a:off x="511664" y="64928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8962500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EB0A0B-6F80-3D46-B34A-B22A13E5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Dopasowanie projektów do potrzeb uczestników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02215D8F-28C3-C04B-BD24-1F47FA8219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33116" y="2751189"/>
            <a:ext cx="4160160" cy="299470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9C8B432-0869-5240-9DEB-807567FAE5BB}"/>
              </a:ext>
            </a:extLst>
          </p:cNvPr>
          <p:cNvSpPr txBox="1"/>
          <p:nvPr/>
        </p:nvSpPr>
        <p:spPr>
          <a:xfrm>
            <a:off x="733116" y="1717679"/>
            <a:ext cx="4252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projekty były dopasowane do potrzeb uczestników? </a:t>
            </a:r>
          </a:p>
        </p:txBody>
      </p:sp>
      <p:pic>
        <p:nvPicPr>
          <p:cNvPr id="6" name="Obraz 5" descr="Wykres obrazujący powyższe dane">
            <a:extLst>
              <a:ext uri="{FF2B5EF4-FFF2-40B4-BE49-F238E27FC236}">
                <a16:creationId xmlns="" xmlns:a16="http://schemas.microsoft.com/office/drawing/2014/main" id="{F14D3C2D-0327-4C49-8D0A-6BD9F5115D3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95375" y="2751189"/>
            <a:ext cx="4490927" cy="2994703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="" xmlns:a16="http://schemas.microsoft.com/office/drawing/2014/main" id="{6F0A8DF7-BEF9-4245-89EF-56B7EC6C7DED}"/>
              </a:ext>
            </a:extLst>
          </p:cNvPr>
          <p:cNvSpPr/>
          <p:nvPr/>
        </p:nvSpPr>
        <p:spPr>
          <a:xfrm>
            <a:off x="6395375" y="1690688"/>
            <a:ext cx="4958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w podobnych projektach w przyszłości należy dodać jakieś inne rodzaje wsparcia/pomocy, których zabrakło w tym projekcie? ?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01048CD-E366-6A4D-87A0-BA2A24108C65}"/>
              </a:ext>
            </a:extLst>
          </p:cNvPr>
          <p:cNvSpPr txBox="1"/>
          <p:nvPr/>
        </p:nvSpPr>
        <p:spPr>
          <a:xfrm>
            <a:off x="733116" y="5857103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3470078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3EB0A0B-6F80-3D46-B34A-B22A13E51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Jakich elementów zabrakło uczestnikom projektów?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001048CD-E366-6A4D-87A0-BA2A24108C65}"/>
              </a:ext>
            </a:extLst>
          </p:cNvPr>
          <p:cNvSpPr txBox="1"/>
          <p:nvPr/>
        </p:nvSpPr>
        <p:spPr>
          <a:xfrm>
            <a:off x="2730842" y="647833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  <p:pic>
        <p:nvPicPr>
          <p:cNvPr id="10" name="Obraz 9" descr="Wykres obrazujący powyższe dane">
            <a:extLst>
              <a:ext uri="{FF2B5EF4-FFF2-40B4-BE49-F238E27FC236}">
                <a16:creationId xmlns="" xmlns:a16="http://schemas.microsoft.com/office/drawing/2014/main" id="{DE7B1FB6-F938-BD44-A826-CC12C652B8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730842" y="1768803"/>
            <a:ext cx="4501309" cy="46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21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80412F-C636-A646-8E2A-FD48BDF3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Inne czynniki wpływające na efekty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1DD052B-180B-E841-B5BC-4199BFBAB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Integracja usług z zakresu integracji społecznej i aktywizacji zawodowej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Projekty wzmacniały dotychczasowe działania instytucji, pozwalając na uzupełnienie istniejących deficytów</a:t>
            </a:r>
          </a:p>
          <a:p>
            <a:r>
              <a:rPr lang="pl-PL" dirty="0">
                <a:solidFill>
                  <a:schemeClr val="bg1"/>
                </a:solidFill>
              </a:rPr>
              <a:t>Motywacja i postawa uczestników</a:t>
            </a:r>
          </a:p>
          <a:p>
            <a:r>
              <a:rPr lang="pl-PL" dirty="0">
                <a:solidFill>
                  <a:schemeClr val="bg1"/>
                </a:solidFill>
              </a:rPr>
              <a:t>Pandemia COVID-19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82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0D7016B-8C5E-4541-AF79-35D716C4C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Wpływ projektów w obszarze aktywnej integracji i ekonomii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73DD284-F756-1B4F-8499-0A59A3D03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77% uczestników projektów uważa, że ich sytuacja byłaby gorsza bez udziału w projekcie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80% uczestników projektów w obszarze aktywnej integracji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63% uczestników projektów w obszarze ekonomii społecznej</a:t>
            </a:r>
          </a:p>
          <a:p>
            <a:r>
              <a:rPr lang="pl-PL" dirty="0">
                <a:solidFill>
                  <a:schemeClr val="bg1"/>
                </a:solidFill>
              </a:rPr>
              <a:t>Wpływ projektów był silniejszy w przypadku osób starszych, gorzej wykształconych</a:t>
            </a:r>
          </a:p>
        </p:txBody>
      </p:sp>
    </p:spTree>
    <p:extLst>
      <p:ext uri="{BB962C8B-B14F-4D97-AF65-F5344CB8AC3E}">
        <p14:creationId xmlns:p14="http://schemas.microsoft.com/office/powerpoint/2010/main" val="15551680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B6A349B7-77FF-9A45-A6FA-5272A26C2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Ocena projektów w obszarze usług społecznych</a:t>
            </a:r>
          </a:p>
        </p:txBody>
      </p:sp>
    </p:spTree>
    <p:extLst>
      <p:ext uri="{BB962C8B-B14F-4D97-AF65-F5344CB8AC3E}">
        <p14:creationId xmlns:p14="http://schemas.microsoft.com/office/powerpoint/2010/main" val="13768665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="" xmlns:a16="http://schemas.microsoft.com/office/drawing/2014/main" id="{E692D89B-C777-3E4E-9D12-03BD5C7A5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Typy projektów w obszarze usług społecznych</a:t>
            </a:r>
          </a:p>
        </p:txBody>
      </p:sp>
      <p:pic>
        <p:nvPicPr>
          <p:cNvPr id="6" name="Obraz 5" descr="Wykres obrazujący powyższe dane">
            <a:extLst>
              <a:ext uri="{FF2B5EF4-FFF2-40B4-BE49-F238E27FC236}">
                <a16:creationId xmlns="" xmlns:a16="http://schemas.microsoft.com/office/drawing/2014/main" id="{FC695EC5-13AF-BA49-9F70-D579515302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65117" y="1822416"/>
            <a:ext cx="6562165" cy="4052047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4E21D92D-C75C-BA41-BB67-96184A144828}"/>
              </a:ext>
            </a:extLst>
          </p:cNvPr>
          <p:cNvSpPr txBox="1"/>
          <p:nvPr/>
        </p:nvSpPr>
        <p:spPr>
          <a:xfrm>
            <a:off x="156034" y="6169709"/>
            <a:ext cx="9877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chemeClr val="bg1"/>
                </a:solidFill>
              </a:rPr>
              <a:t>Nota: W projektach mogły być realizowane więcej niż jeden typ usługi, dlatego też część projektów pokrywa się. Stąd zsumowane wartości przekraczają 100%</a:t>
            </a:r>
          </a:p>
          <a:p>
            <a:r>
              <a:rPr lang="pl-PL" sz="1200" i="1" dirty="0">
                <a:solidFill>
                  <a:schemeClr val="bg1"/>
                </a:solidFill>
              </a:rPr>
              <a:t>Źródło: Dane UM WZ</a:t>
            </a:r>
          </a:p>
          <a:p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269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B76AA1E-964B-F540-8A69-87828E685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Opinie uczestników na temat efektów projektów skierowanych do rodzin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B7B5D43F-145F-3E44-A82F-1C4F9A60F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9582" y="2285400"/>
            <a:ext cx="432280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chemeClr val="bg1"/>
                </a:solidFill>
              </a:rPr>
              <a:t>Uczestnicy projektów wspierających rodziny biologiczne i zastępcze bardzo pozytywnie oceniają efekty projektów.</a:t>
            </a:r>
            <a:r>
              <a:rPr lang="pl-PL" dirty="0">
                <a:solidFill>
                  <a:schemeClr val="bg1"/>
                </a:solidFill>
              </a:rPr>
              <a:t> Najczęściej jako efekty wskazują lepsze pełnienie roli rodzica (poświęcanie więcej uwagi rodzinie, poczucie bycia lepszym rodzicem). </a:t>
            </a:r>
          </a:p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</a:rPr>
              <a:t>Projekty miały niewielki wpływ na zmianę sytuacji finansowej rodzin.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6B8785BC-D06A-EE4C-A522-065C78D7C2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410" y="2329943"/>
            <a:ext cx="6146696" cy="384702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9A4EEDC8-C7D8-5F45-82F4-196CA11B6798}"/>
              </a:ext>
            </a:extLst>
          </p:cNvPr>
          <p:cNvSpPr txBox="1"/>
          <p:nvPr/>
        </p:nvSpPr>
        <p:spPr>
          <a:xfrm>
            <a:off x="684410" y="627088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28111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236" y="98503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demograficzna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4774" y="1424066"/>
            <a:ext cx="11392524" cy="53065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Ujemne saldo migracji regionu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Emigracja </a:t>
            </a:r>
            <a:r>
              <a:rPr lang="pl-PL" b="1" dirty="0">
                <a:solidFill>
                  <a:schemeClr val="bg1"/>
                </a:solidFill>
              </a:rPr>
              <a:t>mieszkańców do krajów Europy Zachodniej </a:t>
            </a:r>
            <a:r>
              <a:rPr lang="pl-PL" dirty="0">
                <a:solidFill>
                  <a:schemeClr val="bg1"/>
                </a:solidFill>
              </a:rPr>
              <a:t>(szczególnie nasilona w latach 2004-2006, a następnie w latach 2013-2014</a:t>
            </a:r>
            <a:r>
              <a:rPr lang="pl-PL" dirty="0" smtClean="0">
                <a:solidFill>
                  <a:schemeClr val="bg1"/>
                </a:solidFill>
              </a:rPr>
              <a:t>);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Imigracja </a:t>
            </a:r>
            <a:r>
              <a:rPr lang="pl-PL" b="1" dirty="0">
                <a:solidFill>
                  <a:schemeClr val="bg1"/>
                </a:solidFill>
              </a:rPr>
              <a:t>do regionu</a:t>
            </a:r>
            <a:r>
              <a:rPr lang="pl-PL" dirty="0">
                <a:solidFill>
                  <a:schemeClr val="bg1"/>
                </a:solidFill>
              </a:rPr>
              <a:t>, w szczególności Ukraińców nasilona w ostatnich latach. Aktualnie w regionie zamieszkuje </a:t>
            </a:r>
            <a:r>
              <a:rPr lang="pl-PL" b="1" dirty="0">
                <a:solidFill>
                  <a:schemeClr val="bg1"/>
                </a:solidFill>
              </a:rPr>
              <a:t>ok. 100 tys. imigrantów</a:t>
            </a:r>
            <a:r>
              <a:rPr lang="pl-PL" dirty="0">
                <a:solidFill>
                  <a:schemeClr val="bg1"/>
                </a:solidFill>
              </a:rPr>
              <a:t>, z czego ok. 60 tys. w aglomeracji szczecińskiej. Wśród imigrantów zdecydowanie dominują </a:t>
            </a:r>
            <a:r>
              <a:rPr lang="pl-PL" b="1" dirty="0" smtClean="0">
                <a:solidFill>
                  <a:schemeClr val="bg1"/>
                </a:solidFill>
              </a:rPr>
              <a:t>Ukraińcy</a:t>
            </a:r>
            <a:r>
              <a:rPr lang="pl-PL" dirty="0" smtClean="0">
                <a:solidFill>
                  <a:schemeClr val="bg1"/>
                </a:solidFill>
              </a:rPr>
              <a:t>;</a:t>
            </a:r>
            <a:endParaRPr lang="pl-PL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Szczególnie wysoka, na tle całej Polski, jest w regionie liczba zgonów z powodu </a:t>
            </a:r>
            <a:r>
              <a:rPr lang="pl-PL" b="1" dirty="0" smtClean="0">
                <a:solidFill>
                  <a:schemeClr val="bg1"/>
                </a:solidFill>
              </a:rPr>
              <a:t>chorób </a:t>
            </a:r>
            <a:r>
              <a:rPr lang="pl-PL" b="1" dirty="0">
                <a:solidFill>
                  <a:schemeClr val="bg1"/>
                </a:solidFill>
              </a:rPr>
              <a:t>układu </a:t>
            </a:r>
            <a:r>
              <a:rPr lang="pl-PL" b="1" dirty="0" smtClean="0">
                <a:solidFill>
                  <a:schemeClr val="bg1"/>
                </a:solidFill>
              </a:rPr>
              <a:t>krążenia; </a:t>
            </a:r>
            <a:r>
              <a:rPr lang="pl-PL" b="1" dirty="0">
                <a:solidFill>
                  <a:schemeClr val="bg1"/>
                </a:solidFill>
              </a:rPr>
              <a:t>nowotworu szyjki macicy </a:t>
            </a:r>
            <a:r>
              <a:rPr lang="pl-PL" b="1" dirty="0" smtClean="0">
                <a:solidFill>
                  <a:schemeClr val="bg1"/>
                </a:solidFill>
              </a:rPr>
              <a:t>oraz </a:t>
            </a:r>
            <a:r>
              <a:rPr lang="pl-PL" b="1" dirty="0">
                <a:solidFill>
                  <a:schemeClr val="bg1"/>
                </a:solidFill>
              </a:rPr>
              <a:t>zaburzeń </a:t>
            </a:r>
            <a:r>
              <a:rPr lang="pl-PL" b="1" dirty="0" smtClean="0">
                <a:solidFill>
                  <a:schemeClr val="bg1"/>
                </a:solidFill>
              </a:rPr>
              <a:t>psychicznych.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146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C4748173-36CB-8941-A1C5-16470338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Wsparcie dla rodzin zastępczych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1AB73A1-C715-2E43-9C4F-F366737D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Projekty wypełniają ważną lukę w istniejącym systemie wsparcia rodzin zastępczych</a:t>
            </a:r>
          </a:p>
          <a:p>
            <a:r>
              <a:rPr lang="pl-PL" dirty="0">
                <a:solidFill>
                  <a:schemeClr val="bg1"/>
                </a:solidFill>
              </a:rPr>
              <a:t>Dużym wyzwaniem dla projektodawców jest pozyskiwanie nowych rodzin zastępczych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1230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3135E3D-4D47-F740-8DC0-B5A29083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049000" cy="1325563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Efekty projektów w zakresie usług opiekuńczych, asystenckich i mieszkań wspomaganych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0190BDDE-DC50-AD43-BCB9-9E3603404F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312895" y="2381380"/>
            <a:ext cx="6603570" cy="375047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7D6FF90C-D974-DB47-9947-808019F91E88}"/>
              </a:ext>
            </a:extLst>
          </p:cNvPr>
          <p:cNvSpPr txBox="1"/>
          <p:nvPr/>
        </p:nvSpPr>
        <p:spPr>
          <a:xfrm>
            <a:off x="2312895" y="635437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28787021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18B63EC-2549-134D-ABDC-59C6D669E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Efekty projektów w zakresie mieszkań wspomaganych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5F3EF2B-12CF-4940-93CA-D0E62885A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>
                <a:solidFill>
                  <a:schemeClr val="bg1"/>
                </a:solidFill>
              </a:rPr>
              <a:t>Mieszkania treningowe (pobyt czasowy)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Nabycie nowych kompetencji, potrzebnych do samodzielnego życia, 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Wzrost samodzielności, pewności siebie, zdolności do decydowania o swoim życiu, wzrost niezależności.</a:t>
            </a:r>
          </a:p>
          <a:p>
            <a:r>
              <a:rPr lang="pl-PL" dirty="0">
                <a:solidFill>
                  <a:schemeClr val="bg1"/>
                </a:solidFill>
              </a:rPr>
              <a:t>Mieszkania wspomagane (pobyt długoterminowy)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Lepsza opieka sanitarna i medyczna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Indywidualizacja wsparcia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Jakość relacji ze współmieszkańcami, opiekunami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Kontakty ze </a:t>
            </a:r>
            <a:r>
              <a:rPr lang="pl-PL" dirty="0" err="1">
                <a:solidFill>
                  <a:schemeClr val="bg1"/>
                </a:solidFill>
              </a:rPr>
              <a:t>społeczością</a:t>
            </a:r>
            <a:r>
              <a:rPr lang="pl-PL" dirty="0">
                <a:solidFill>
                  <a:schemeClr val="bg1"/>
                </a:solidFill>
              </a:rPr>
              <a:t> lokalną</a:t>
            </a:r>
          </a:p>
          <a:p>
            <a:r>
              <a:rPr lang="pl-PL" dirty="0">
                <a:solidFill>
                  <a:schemeClr val="bg1"/>
                </a:solidFill>
              </a:rPr>
              <a:t>Korzyści dla społeczności lokalnej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Przełamywanie stereotypów, budowanie pozytywnych postaw wobec osób z niepełnosprawnością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3363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FFC93E5-C1A1-114B-8013-B848EED5A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Efekty uczestnictwa w projektach w zakresie usług społecznych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01B0E75B-2359-DB41-B87E-B3E329ED5C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03712" y="2306115"/>
            <a:ext cx="6584576" cy="418676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DD9FB47B-DB6D-DD49-8244-27E8CC0957CA}"/>
              </a:ext>
            </a:extLst>
          </p:cNvPr>
          <p:cNvSpPr txBox="1"/>
          <p:nvPr/>
        </p:nvSpPr>
        <p:spPr>
          <a:xfrm>
            <a:off x="2730842" y="647833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105400323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EE4022B-6984-FD40-8308-D92F9A9F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Projekty poprawiły dostęp do usług społecznych</a:t>
            </a:r>
          </a:p>
        </p:txBody>
      </p:sp>
      <p:pic>
        <p:nvPicPr>
          <p:cNvPr id="4" name="Symbol zastępczy zawartości 3" descr="Wykres obrazujący powyższe dane">
            <a:extLst>
              <a:ext uri="{FF2B5EF4-FFF2-40B4-BE49-F238E27FC236}">
                <a16:creationId xmlns="" xmlns:a16="http://schemas.microsoft.com/office/drawing/2014/main" id="{0AFCA1E6-CFF6-2946-81EB-8700614A2DC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109" y="3033607"/>
            <a:ext cx="5151437" cy="290113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61FE25F2-5CD1-3147-8878-24A3F3F7460E}"/>
              </a:ext>
            </a:extLst>
          </p:cNvPr>
          <p:cNvSpPr txBox="1"/>
          <p:nvPr/>
        </p:nvSpPr>
        <p:spPr>
          <a:xfrm>
            <a:off x="617109" y="2147348"/>
            <a:ext cx="537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przed udziałem w projekcie korzystał/a Pan/i z innych form wsparcia/pomocy społecznej?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37BA4DB0-11E2-FE47-A95B-D32B70C539CF}"/>
              </a:ext>
            </a:extLst>
          </p:cNvPr>
          <p:cNvSpPr txBox="1"/>
          <p:nvPr/>
        </p:nvSpPr>
        <p:spPr>
          <a:xfrm>
            <a:off x="6870357" y="2162494"/>
            <a:ext cx="42136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Poprawa dostępu do nowych usług społecznych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Mieszkania wspomagane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Wsparcie rodziny i pieczy zastępczej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l-PL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Poprawa dostępu do istniejących usług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schemeClr val="bg1"/>
                </a:solidFill>
              </a:rPr>
              <a:t>Usługi opiekuńcze i asystenckie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D1115E7D-7345-024F-99F8-550E8222E518}"/>
              </a:ext>
            </a:extLst>
          </p:cNvPr>
          <p:cNvSpPr txBox="1"/>
          <p:nvPr/>
        </p:nvSpPr>
        <p:spPr>
          <a:xfrm>
            <a:off x="617109" y="6009930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</p:spTree>
    <p:extLst>
      <p:ext uri="{BB962C8B-B14F-4D97-AF65-F5344CB8AC3E}">
        <p14:creationId xmlns:p14="http://schemas.microsoft.com/office/powerpoint/2010/main" val="8789719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678D68C-5C25-6741-8558-3D7BD592D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Trwałość projektów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950A88C-F2C8-C847-8540-F8E1E910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Jedno z największych wyzwań dla projektów w obszarze usług społecznych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Zdecydowana większość uczestników deklaruje potrzebę dalszego korzystania z usług po zakończeniu udziału w projekcie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Zdecydowana większość projektodawców (88%) planuje kontynuować działania realizowane w projekcie, ale większość planuje je finansować w ramach RPO WZ</a:t>
            </a:r>
          </a:p>
          <a:p>
            <a:r>
              <a:rPr lang="pl-PL" dirty="0">
                <a:solidFill>
                  <a:schemeClr val="bg1"/>
                </a:solidFill>
              </a:rPr>
              <a:t>Wyzwaniem jest zapewnienie finansowania dla realizowanych usług społecznych </a:t>
            </a:r>
          </a:p>
        </p:txBody>
      </p:sp>
    </p:spTree>
    <p:extLst>
      <p:ext uri="{BB962C8B-B14F-4D97-AF65-F5344CB8AC3E}">
        <p14:creationId xmlns:p14="http://schemas.microsoft.com/office/powerpoint/2010/main" val="60479526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BFE8800-3AC2-3C45-95CE-1377028C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Wpływ projektów </a:t>
            </a:r>
          </a:p>
        </p:txBody>
      </p:sp>
      <p:pic>
        <p:nvPicPr>
          <p:cNvPr id="4" name="Obraz 3" descr="Wykres obrazujący powyższe dane">
            <a:extLst>
              <a:ext uri="{FF2B5EF4-FFF2-40B4-BE49-F238E27FC236}">
                <a16:creationId xmlns="" xmlns:a16="http://schemas.microsoft.com/office/drawing/2014/main" id="{17B9806D-DBC3-294F-AEEA-BD0C1CB41B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0097" y="2999552"/>
            <a:ext cx="4552950" cy="2564130"/>
          </a:xfrm>
          <a:prstGeom prst="rect">
            <a:avLst/>
          </a:prstGeom>
        </p:spPr>
      </p:pic>
      <p:pic>
        <p:nvPicPr>
          <p:cNvPr id="5" name="Obraz 4" descr="Wykres obrazujący powyższe dane">
            <a:extLst>
              <a:ext uri="{FF2B5EF4-FFF2-40B4-BE49-F238E27FC236}">
                <a16:creationId xmlns="" xmlns:a16="http://schemas.microsoft.com/office/drawing/2014/main" id="{3AA640BC-7FA9-1749-9A64-52E9F9BAB56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051751" y="2999552"/>
            <a:ext cx="4180540" cy="2564130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="" xmlns:a16="http://schemas.microsoft.com/office/drawing/2014/main" id="{5B8B0F26-1BFA-114F-85B7-8C53CD46A6CE}"/>
              </a:ext>
            </a:extLst>
          </p:cNvPr>
          <p:cNvSpPr txBox="1"/>
          <p:nvPr/>
        </p:nvSpPr>
        <p:spPr>
          <a:xfrm>
            <a:off x="741405" y="2199503"/>
            <a:ext cx="4651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takie zmiany byłyby możliwe bez udziału w projekcie?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15AA423B-501E-9E4A-859F-7AE398C4BF98}"/>
              </a:ext>
            </a:extLst>
          </p:cNvPr>
          <p:cNvSpPr txBox="1"/>
          <p:nvPr/>
        </p:nvSpPr>
        <p:spPr>
          <a:xfrm>
            <a:off x="6816199" y="2199503"/>
            <a:ext cx="4898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Czy zrealizowaliby Państwo podobne działania, gdyby nie otrzymali Państwo wsparcia w RPO WZ?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A3A2E941-A4A3-224B-A6D6-8C95505D5B67}"/>
              </a:ext>
            </a:extLst>
          </p:cNvPr>
          <p:cNvSpPr txBox="1"/>
          <p:nvPr/>
        </p:nvSpPr>
        <p:spPr>
          <a:xfrm>
            <a:off x="838200" y="5747691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CATI uczestnicy projektów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26373E32-4F61-E54B-AEC4-1915C29A47BD}"/>
              </a:ext>
            </a:extLst>
          </p:cNvPr>
          <p:cNvSpPr txBox="1"/>
          <p:nvPr/>
        </p:nvSpPr>
        <p:spPr>
          <a:xfrm>
            <a:off x="7051751" y="5627155"/>
            <a:ext cx="3208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bg1"/>
                </a:solidFill>
              </a:rPr>
              <a:t>Źródło: CAWI/CATI projektodawcy</a:t>
            </a:r>
          </a:p>
        </p:txBody>
      </p:sp>
    </p:spTree>
    <p:extLst>
      <p:ext uri="{BB962C8B-B14F-4D97-AF65-F5344CB8AC3E}">
        <p14:creationId xmlns:p14="http://schemas.microsoft.com/office/powerpoint/2010/main" val="9679247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0F1F8E1-DB7A-1D41-BCB1-D5FE66D83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Ocena dopasowania projektów do potrzeb uczestników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987949E5-C9B2-F64C-AD4F-C1E6174EA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Trzy czwarte uczestników twierdzi, że na początku udziału w projekcie rozmawiano z nimi o ich potrzebach i oczekiwaniach. </a:t>
            </a:r>
          </a:p>
          <a:p>
            <a:r>
              <a:rPr lang="pl-PL" dirty="0">
                <a:solidFill>
                  <a:schemeClr val="bg1"/>
                </a:solidFill>
              </a:rPr>
              <a:t>95% spośród nich uważa, że projekt był dopasowany do ich potrzeb</a:t>
            </a:r>
          </a:p>
          <a:p>
            <a:r>
              <a:rPr lang="pl-PL" dirty="0">
                <a:solidFill>
                  <a:schemeClr val="bg1"/>
                </a:solidFill>
              </a:rPr>
              <a:t>34% uczestników projektów uważa, że w przyszłości warto uwzględnić w projektach dodatkowe elementy. 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7501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A0F303F-1AA4-CD48-958E-DA59273A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Jakich elementów zabrakło w projektach według uczestników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732108B-0BEC-C54F-8F66-E7D8D050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422" y="1825625"/>
            <a:ext cx="11969578" cy="482231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pl-PL" sz="2400" b="1" dirty="0">
                <a:solidFill>
                  <a:schemeClr val="bg1"/>
                </a:solidFill>
              </a:rPr>
              <a:t>w projektach dotyczących wsparcia rodziny i pieczy zastępczej:</a:t>
            </a:r>
            <a:endParaRPr lang="pl-PL" sz="24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wsparcia prawnika,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większej ilości wsparcia dla dzieci (terapeutycznych, socjoterapeutycznych, psychologicznych, integracyjnych, wsparcia w wejściu na rynek pracy),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wsparcia dla pozostałych członków rodzin,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więcej wsparcia w radzeniu sobie z trudnościami wychowawczymi, 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więcej wsparcia w kwestiach praktycznych, radzeniu sobie z trudnymi sytuacjami,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doradztwa indywidualnego, dopasowanego do potrzeb uczestników, 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wsparcia psychologicznego. </a:t>
            </a:r>
          </a:p>
          <a:p>
            <a:pPr lvl="0"/>
            <a:r>
              <a:rPr lang="pl-PL" sz="2400" b="1" dirty="0">
                <a:solidFill>
                  <a:schemeClr val="bg1"/>
                </a:solidFill>
              </a:rPr>
              <a:t>w projektach z zakresu usług opiekuńczych, asystenckich i mieszkań wspomaganych:</a:t>
            </a:r>
            <a:endParaRPr lang="pl-PL" sz="2400" dirty="0">
              <a:solidFill>
                <a:schemeClr val="bg1"/>
              </a:solidFill>
            </a:endParaRP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wsparcia psychologicznego, 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świadczenia zdrowotnego, poprawy dostępu do usług medycznych (np. transport, umówienie wizyt)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integracji uczestników projektów, 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wsparcia w załatwianiu spraw bytowych (mieszkania, wsparcia finansowego),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rehabilitacji osób z niepełnosprawnością,</a:t>
            </a:r>
          </a:p>
          <a:p>
            <a:pPr lvl="1"/>
            <a:r>
              <a:rPr lang="pl-PL" sz="1800" dirty="0">
                <a:solidFill>
                  <a:schemeClr val="bg1"/>
                </a:solidFill>
              </a:rPr>
              <a:t>dłuższego wsparcia, wsparcia po zakończeniu realizacji projektów. </a:t>
            </a:r>
          </a:p>
          <a:p>
            <a:endParaRPr lang="pl-P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2698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A0DCA28-BF59-C448-A0DF-98998358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Realizacja projektów przez ROPS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44B3A300-3959-3C40-A4FB-C93D294BF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Wobec niewielkiej aktywności lokalnych samorządów, Samorząd Województwa podjął się realizacji projektów w obszarach zdiagnozowanych jako deficytowe</a:t>
            </a:r>
          </a:p>
          <a:p>
            <a:r>
              <a:rPr lang="pl-PL" dirty="0">
                <a:solidFill>
                  <a:schemeClr val="bg1"/>
                </a:solidFill>
              </a:rPr>
              <a:t>Realizacja projektów ROPS budziła czasami negatywne opinie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Konkurencja dla mniejszych podmiotów</a:t>
            </a:r>
          </a:p>
          <a:p>
            <a:pPr lvl="1"/>
            <a:r>
              <a:rPr lang="pl-PL" dirty="0">
                <a:solidFill>
                  <a:schemeClr val="bg1"/>
                </a:solidFill>
              </a:rPr>
              <a:t>Wchodzenie w zadania lokalnych samorządów</a:t>
            </a:r>
          </a:p>
          <a:p>
            <a:r>
              <a:rPr lang="pl-PL" dirty="0">
                <a:solidFill>
                  <a:schemeClr val="bg1"/>
                </a:solidFill>
              </a:rPr>
              <a:t>ROPS w kolejnych projektach kładł coraz mniejszy nacisk na świadczenie bezpośrednie usług, a większy na tworzenie sieci, wspieranie kadry, upowszechnianie nowych </a:t>
            </a:r>
            <a:r>
              <a:rPr lang="pl-PL">
                <a:solidFill>
                  <a:schemeClr val="bg1"/>
                </a:solidFill>
              </a:rPr>
              <a:t>modeli działania</a:t>
            </a:r>
          </a:p>
          <a:p>
            <a:pPr lvl="1"/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87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Sytuacja materialna mieszkańców i ubóstwo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W analizowanym okresie (2004-2019) nastąpił znaczący </a:t>
            </a:r>
            <a:r>
              <a:rPr lang="pl-PL" b="1" dirty="0">
                <a:solidFill>
                  <a:schemeClr val="bg1"/>
                </a:solidFill>
              </a:rPr>
              <a:t>wzrost zamożności </a:t>
            </a:r>
            <a:r>
              <a:rPr lang="pl-PL" b="1" dirty="0" smtClean="0">
                <a:solidFill>
                  <a:schemeClr val="bg1"/>
                </a:solidFill>
              </a:rPr>
              <a:t>społeczeństwa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 smtClean="0">
                <a:solidFill>
                  <a:schemeClr val="bg1"/>
                </a:solidFill>
              </a:rPr>
              <a:t>(wzrost wydatków gospodarstw domowych o 80% przy wzroście cen o 37% = wzrost konsumpcji);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bg1"/>
                </a:solidFill>
              </a:rPr>
              <a:t>Na tle kraju sytuacja materialna zachodniopomorskich gospodarstw domowych w regionie jest </a:t>
            </a:r>
            <a:r>
              <a:rPr lang="pl-PL" dirty="0" smtClean="0">
                <a:solidFill>
                  <a:schemeClr val="bg1"/>
                </a:solidFill>
              </a:rPr>
              <a:t>przeciętna;</a:t>
            </a:r>
          </a:p>
          <a:p>
            <a:pPr>
              <a:spcAft>
                <a:spcPts val="600"/>
              </a:spcAft>
            </a:pPr>
            <a:r>
              <a:rPr lang="pl-PL" b="1" dirty="0" smtClean="0">
                <a:solidFill>
                  <a:schemeClr val="bg1"/>
                </a:solidFill>
              </a:rPr>
              <a:t>Znaczący </a:t>
            </a:r>
            <a:r>
              <a:rPr lang="pl-PL" b="1" dirty="0">
                <a:solidFill>
                  <a:schemeClr val="bg1"/>
                </a:solidFill>
              </a:rPr>
              <a:t>wzrost</a:t>
            </a:r>
            <a:r>
              <a:rPr lang="pl-PL" dirty="0">
                <a:solidFill>
                  <a:schemeClr val="bg1"/>
                </a:solidFill>
              </a:rPr>
              <a:t> udziału w dochodach ogółem gospodarstw domowych </a:t>
            </a:r>
            <a:r>
              <a:rPr lang="pl-PL" b="1" dirty="0">
                <a:solidFill>
                  <a:schemeClr val="bg1"/>
                </a:solidFill>
              </a:rPr>
              <a:t>dochodów z pracy najemnej</a:t>
            </a:r>
            <a:r>
              <a:rPr lang="pl-PL" dirty="0">
                <a:solidFill>
                  <a:schemeClr val="bg1"/>
                </a:solidFill>
              </a:rPr>
              <a:t> (z 43,9% do 51,5%)</a:t>
            </a:r>
            <a:r>
              <a:rPr lang="pl-PL" b="1" dirty="0">
                <a:solidFill>
                  <a:schemeClr val="bg1"/>
                </a:solidFill>
              </a:rPr>
              <a:t> </a:t>
            </a:r>
            <a:r>
              <a:rPr lang="pl-PL" dirty="0">
                <a:solidFill>
                  <a:schemeClr val="bg1"/>
                </a:solidFill>
              </a:rPr>
              <a:t>przy równoczesnym niewielkim wzroście udziału dochodów ze świadczeń </a:t>
            </a:r>
            <a:r>
              <a:rPr lang="pl-PL" dirty="0" smtClean="0">
                <a:solidFill>
                  <a:schemeClr val="bg1"/>
                </a:solidFill>
              </a:rPr>
              <a:t>społecznych. </a:t>
            </a:r>
            <a:r>
              <a:rPr lang="pl-PL" dirty="0">
                <a:solidFill>
                  <a:schemeClr val="bg1"/>
                </a:solidFill>
              </a:rPr>
              <a:t> </a:t>
            </a:r>
          </a:p>
          <a:p>
            <a:pPr marL="0" indent="0">
              <a:buNone/>
            </a:pP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040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23B7359-B099-7D4F-89A2-A330624C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Ocena efektów projektów w obszarze rewitalizacji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3FC045E-0D43-EB4E-8041-923337D76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bg1"/>
                </a:solidFill>
              </a:rPr>
              <a:t>Założenia odnoście wsparcia procesów rewitalizacyjnych były sformułowane w sposób właściwy, jednak nie zostały do końca zrealizowane w fazie wdrażania projektów. </a:t>
            </a:r>
          </a:p>
          <a:p>
            <a:r>
              <a:rPr lang="pl-PL" dirty="0">
                <a:solidFill>
                  <a:schemeClr val="bg1"/>
                </a:solidFill>
              </a:rPr>
              <a:t>Potrzeba silniejszej koordynacji między działaniami EFS i EFRR. </a:t>
            </a:r>
          </a:p>
          <a:p>
            <a:r>
              <a:rPr lang="pl-PL" dirty="0">
                <a:solidFill>
                  <a:schemeClr val="bg1"/>
                </a:solidFill>
              </a:rPr>
              <a:t>Działania rewitalizacyjne miały wpływ na szeroko pojętą jakość przestrzeni publicznych oraz komfort życia mieszkańców. </a:t>
            </a:r>
          </a:p>
          <a:p>
            <a:r>
              <a:rPr lang="pl-PL" dirty="0">
                <a:solidFill>
                  <a:schemeClr val="bg1"/>
                </a:solidFill>
              </a:rPr>
              <a:t>Na szersze efekty o charakterze społecznym należy poczekać do czasu zakończenia się projektów EFS </a:t>
            </a:r>
          </a:p>
          <a:p>
            <a:r>
              <a:rPr lang="pl-PL" dirty="0">
                <a:solidFill>
                  <a:schemeClr val="bg1"/>
                </a:solidFill>
              </a:rPr>
              <a:t>Warto podjąć działania monitoringowe na poziomie poszczególnych beneficjentów odnośnie ich planów uzupełniania interwencji EFRR działaniami z EF</a:t>
            </a:r>
          </a:p>
          <a:p>
            <a:r>
              <a:rPr lang="pl-PL" dirty="0">
                <a:solidFill>
                  <a:schemeClr val="bg1"/>
                </a:solidFill>
              </a:rPr>
              <a:t>Warto kontynuować wsparcie w zakresie budowy potencjału instytucjonalnego gmin w obszarze rewitalizacji i rozszerzyć ja na innych interesariuszy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5289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337964" cy="2387600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13" y="4664436"/>
            <a:ext cx="3067588" cy="19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643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- imigranci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pl-PL" sz="3200" dirty="0">
                <a:solidFill>
                  <a:schemeClr val="bg1"/>
                </a:solidFill>
              </a:rPr>
              <a:t>Opracowanie regionalnej polityki migracyjnej, zorientowanej na zwiększenie napływu imigrantów,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Stworzenie punktów porad prawnych i społecznych dla imigrantów,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Przygotowanie przedszkoli i szkół do pracy z dziećmi imigrantów i ich rodzicami,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Stworzenie oferty kursów języka polskiego dla imigrantów,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Realizacja w RPO WZ projektów nastawionych na integrację </a:t>
            </a:r>
            <a:r>
              <a:rPr lang="pl-PL" sz="3200" dirty="0" smtClean="0">
                <a:solidFill>
                  <a:schemeClr val="bg1"/>
                </a:solidFill>
              </a:rPr>
              <a:t>imigrantów.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0291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– rynek pracy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Zwiększanie dostępu do usług opiekuńczych dla dzieci do lat 3,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Zwiększanie dostępu do usług opiekuńczych dla osób zależnych (starszych, z niepełnosprawnością),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Promocja zdrowego stylu życia wśród osób starszych,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Promowanie w RPO WZ projektów międzysektorowych, realizowanych przez partnerstwa,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Ograniczenie alokacji na projekty RPO WZ z zakresu ekonomii </a:t>
            </a:r>
            <a:r>
              <a:rPr lang="pl-PL" dirty="0" smtClean="0">
                <a:solidFill>
                  <a:schemeClr val="bg1"/>
                </a:solidFill>
              </a:rPr>
              <a:t>społecznej.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5272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5745" y="365125"/>
            <a:ext cx="10758055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– osoby z niepełnosprawnością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l-PL" sz="3200" dirty="0">
                <a:solidFill>
                  <a:schemeClr val="bg1"/>
                </a:solidFill>
              </a:rPr>
              <a:t>Finansowanie z EFS większej liczby projektów RPO WZ kierowanych przede wszystkim do osób z niepełnosprawnością (co jest uzależnione od ostatecznych zapisów linii demarkacyjnej),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Doradztwo dla pracodawców jak zwiększać zatrudnienie osób z niepełnosprawnością, jak korzystać z dofinansowań PFRON,</a:t>
            </a:r>
          </a:p>
          <a:p>
            <a:pPr lvl="0"/>
            <a:r>
              <a:rPr lang="pl-PL" sz="3200" dirty="0">
                <a:solidFill>
                  <a:schemeClr val="bg1"/>
                </a:solidFill>
              </a:rPr>
              <a:t>Finansowanie przez samorząd województwa w ramach RPO WZ premii motywacyjnej dla WTZ, ZAZ i ŚDS za skuteczną aktywizację zawodową osób z </a:t>
            </a:r>
            <a:r>
              <a:rPr lang="pl-PL" sz="3200" dirty="0" smtClean="0">
                <a:solidFill>
                  <a:schemeClr val="bg1"/>
                </a:solidFill>
              </a:rPr>
              <a:t>niepełnosprawnością.</a:t>
            </a:r>
            <a:endParaRPr lang="pl-PL" sz="3200" dirty="0">
              <a:solidFill>
                <a:schemeClr val="bg1"/>
              </a:solidFill>
            </a:endParaRPr>
          </a:p>
          <a:p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785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– usługi społeczne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Dofinansowanie przez samorząd województwa w ramach RPO WZ usług dla dzieci (przedszkola; zajęcia pozalekcyjne),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Dofinansowanie ze środków samorządu województwa w ramach RPO WZ usług opiekuńczych świadczonych lokalnie (środowiskowych),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Rozwój opieki </a:t>
            </a:r>
            <a:r>
              <a:rPr lang="pl-PL" dirty="0" err="1">
                <a:solidFill>
                  <a:schemeClr val="bg1"/>
                </a:solidFill>
              </a:rPr>
              <a:t>wytchnieniowej</a:t>
            </a:r>
            <a:r>
              <a:rPr lang="pl-PL" dirty="0">
                <a:solidFill>
                  <a:schemeClr val="bg1"/>
                </a:solidFill>
              </a:rPr>
              <a:t> dla osób niesamodzielnych i ich rodzin,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Wsparcie opiekunów rodzinnych osób niesamodzielnych (opieka </a:t>
            </a:r>
            <a:r>
              <a:rPr lang="pl-PL" dirty="0" err="1">
                <a:solidFill>
                  <a:schemeClr val="bg1"/>
                </a:solidFill>
              </a:rPr>
              <a:t>wytchnieniowa</a:t>
            </a:r>
            <a:r>
              <a:rPr lang="pl-PL" dirty="0">
                <a:solidFill>
                  <a:schemeClr val="bg1"/>
                </a:solidFill>
              </a:rPr>
              <a:t>, wsparcie psychologiczne, szkolenia),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Rozwój mieszkalnictwa wspomaganego dla osób niesamodzielnych jako alternatywy dla placówek typu </a:t>
            </a:r>
            <a:r>
              <a:rPr lang="pl-PL" dirty="0" smtClean="0">
                <a:solidFill>
                  <a:schemeClr val="bg1"/>
                </a:solidFill>
              </a:rPr>
              <a:t>DPS.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486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- zdrowie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38411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l-PL" sz="4100" dirty="0">
                <a:solidFill>
                  <a:schemeClr val="bg1"/>
                </a:solidFill>
              </a:rPr>
              <a:t>Realizacja regionalnych programów profilaktyki zdrowotnej, w tym w zakresie zdrowia prokreacyjnego,</a:t>
            </a:r>
          </a:p>
          <a:p>
            <a:pPr lvl="0"/>
            <a:r>
              <a:rPr lang="pl-PL" sz="4100" dirty="0">
                <a:solidFill>
                  <a:schemeClr val="bg1"/>
                </a:solidFill>
              </a:rPr>
              <a:t>Silniejsza koncentracja wsparcia w ramach RPO WZ 2021-2027 na opiece zdrowotnej,</a:t>
            </a:r>
          </a:p>
          <a:p>
            <a:pPr lvl="0"/>
            <a:r>
              <a:rPr lang="pl-PL" sz="4100" dirty="0">
                <a:solidFill>
                  <a:schemeClr val="bg1"/>
                </a:solidFill>
              </a:rPr>
              <a:t>Zwiększenie inwestycji w profilaktykę uzależnień oraz profilaktykę zdrowia psychicznego wśród dzieci i młodzieży oraz osób starszych,</a:t>
            </a:r>
          </a:p>
          <a:p>
            <a:pPr lvl="0"/>
            <a:r>
              <a:rPr lang="pl-PL" sz="4100" dirty="0">
                <a:solidFill>
                  <a:schemeClr val="bg1"/>
                </a:solidFill>
              </a:rPr>
              <a:t>Podjęcie działań na rzecz wsparcia członków rodzin osób chorujących psychicznie (np. w postaci indywidualnego doradztwa, grup wsparcia),</a:t>
            </a:r>
          </a:p>
          <a:p>
            <a:pPr lvl="0"/>
            <a:r>
              <a:rPr lang="pl-PL" sz="4100" dirty="0">
                <a:solidFill>
                  <a:schemeClr val="bg1"/>
                </a:solidFill>
              </a:rPr>
              <a:t>Wsparcie aktywności społecznej osób starszych np. w postaci </a:t>
            </a:r>
            <a:r>
              <a:rPr lang="pl-PL" sz="4100" dirty="0" smtClean="0">
                <a:solidFill>
                  <a:schemeClr val="bg1"/>
                </a:solidFill>
              </a:rPr>
              <a:t>wolontariatu.</a:t>
            </a:r>
            <a:endParaRPr lang="pl-PL" sz="4100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4840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– rodzina i piecza zastępcza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Zintensyfikowanie wsparcia dla rodzin w zakresie pełnienia funkcji opiekuńczo-wychowawczej (np. warsztaty rodzicielskie; wyjazdowe „turnusy aktywizacji/wzmacniania rodzin”),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Prowadzenie edukacji dotyczącej różnych rodzajów przemocy; szkolenia dla osób zaangażowanych w system pomocy ofiarom przemocy domowej; zwiększenie dostępności wsparcia dla ofiar przemocy domowej; szkolenia/wsparcie dla rodziców wzmacniające kompetencje w zakresie wychowania bez przemocy,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Intensywne wsparcie ze strony Województwa Zachodniopomorskiego dla powiatów w zakresie organizacji rodzinnej pieczy zastępczej, w tym w szczególności pozyskiwania kandydatów na zawodowe rodziny zastępcze (wsparcie finansowe, wsparcie eksperckie w zakresie promocji i rekrutacji zawodowych rodzin zastępczych),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2210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8144" y="0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– wsparcie dla JST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981" y="1482436"/>
            <a:ext cx="11817927" cy="5597237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Wsparcie eksperckie dla gmin i powiatów w zakresie projektowania usług społecznych (tak, by były dopasowane do potrzeb społeczności lokalnej),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Wsparcie eksperckie dla gmin i powiatów w zakresie promocji usług społecznych i rozwoju systemu informacji o dostępnym wsparciu,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Wsparcie eksperckie dla gmin i powiatów w zakresie prowadzenia monitoringu/ewaluacji działań realizowanych w obszarze polityki społecznej,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Wykorzystanie potencjału politycznego Marszałka Województwa Zachodniopomorskiego dla nadania przez włodarzy lokalnych „priorytetu politycznego” dla realizacji działań w obszarze włączenia społecznego,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Wsparcie Województwa Zachodniopomorskiego dla samorządów lokalnych oraz podmiotów – wykonawców usług społecznych w postaci podnoszenia umiejętności twardych i miękkich pracowników; informowania o nowych rozwiązaniach w pomocy społecznej i wsparcie w zakresie ich wdrożenia; wsparcie dla osób kierujących instytucjami w zakresie </a:t>
            </a:r>
            <a:r>
              <a:rPr lang="pl-PL" dirty="0" smtClean="0">
                <a:solidFill>
                  <a:schemeClr val="bg1"/>
                </a:solidFill>
              </a:rPr>
              <a:t>zarządzania.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914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Rekomendacje - rewitalizacja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5527" y="1825625"/>
            <a:ext cx="11845637" cy="4893830"/>
          </a:xfrm>
        </p:spPr>
        <p:txBody>
          <a:bodyPr>
            <a:normAutofit/>
          </a:bodyPr>
          <a:lstStyle/>
          <a:p>
            <a:pPr lvl="0"/>
            <a:r>
              <a:rPr lang="pl-PL" dirty="0">
                <a:solidFill>
                  <a:schemeClr val="bg1"/>
                </a:solidFill>
              </a:rPr>
              <a:t>Utrzymanie wymogu powiązania w RPO WZ projektów infrastrukturalnych z działaniami o charakterze społecznym, służącym poprawie jakości życia mieszkańców oraz ograniczaniu ryzyka ubóstwa i wykluczenia społecznego,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Utrzymanie finansowej alokacji na działania rewitalizacyjne przynajmniej na poziomie zbliżonym do obecnego,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Kontynuacja wsparcia rewitalizacji w Specjalnej Strefie Włączenia obejmującego działania aktywizujące mieszkańców,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Zachęty dla podmiotów innych niż JST (szczególnie inwestorów prywatnych), aby częściej włączały się w realizację programów rewitalizacji,</a:t>
            </a:r>
          </a:p>
          <a:p>
            <a:pPr lvl="0"/>
            <a:r>
              <a:rPr lang="pl-PL" dirty="0">
                <a:solidFill>
                  <a:schemeClr val="bg1"/>
                </a:solidFill>
              </a:rPr>
              <a:t>Stworzenie regionalnego forum podmiotów odpowiedzialnych za programowanie i wdrażanie rewitalizacji.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4445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5646</Words>
  <Application>Microsoft Office PowerPoint</Application>
  <PresentationFormat>Niestandardowy</PresentationFormat>
  <Paragraphs>586</Paragraphs>
  <Slides>100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100</vt:i4>
      </vt:variant>
    </vt:vector>
  </HeadingPairs>
  <TitlesOfParts>
    <vt:vector size="101" baseType="lpstr">
      <vt:lpstr>Motyw pakietu Office</vt:lpstr>
      <vt:lpstr>Ocena wpływu RPO WZ 2014-2020 w zakresie włączenia społecznego w regionie</vt:lpstr>
      <vt:lpstr>Cele badania</vt:lpstr>
      <vt:lpstr>Metodologia badania</vt:lpstr>
      <vt:lpstr>Diagnoza społeczna województwa zachodniopomorskiego</vt:lpstr>
      <vt:lpstr>Sytuacja demograficzna</vt:lpstr>
      <vt:lpstr>Sytuacja demograficzna</vt:lpstr>
      <vt:lpstr>Liczba ludności w 2019 r. w stosunku do 2004 r. w województwie zachodniopomorskim w podziale na gminy (%) (Źródło: GUS) </vt:lpstr>
      <vt:lpstr>Sytuacja demograficzna</vt:lpstr>
      <vt:lpstr>Sytuacja materialna mieszkańców i ubóstwo</vt:lpstr>
      <vt:lpstr>Sytuacja materialna mieszkańców i ubóstwo</vt:lpstr>
      <vt:lpstr>Sytuacja mieszkaniowa</vt:lpstr>
      <vt:lpstr>Rynek pracy</vt:lpstr>
      <vt:lpstr>Udział w populacji mieszkańców regionu w wieku 15 lat i więcej osób pracujących, bezrobotnych i biernych zawodowo w latach 2004-2019/2020 [%] </vt:lpstr>
      <vt:lpstr>Rynek pracy</vt:lpstr>
      <vt:lpstr>Rynek pracy</vt:lpstr>
      <vt:lpstr>Udział zarejestrowanych bezrobotnych w ludności w 2019 r. w podziale na gminy (%)</vt:lpstr>
      <vt:lpstr>Więzi społeczne, zaufanie społeczne, wartości istotne dla mieszkańców</vt:lpstr>
      <vt:lpstr>Więzi społeczne, zaufanie społeczne, wartości istotne dla mieszkańców</vt:lpstr>
      <vt:lpstr>Więzi społeczne, zaufanie społeczne, wartości istotne dla mieszkańców</vt:lpstr>
      <vt:lpstr>Jakość życia x Mieszkańcy regionu są generalnie zadowoleni z poszczególnych aspektów życia</vt:lpstr>
      <vt:lpstr>Jakość życia i Proszę ocenić, czy w związku z epidemią koronawirusa COVID-19...</vt:lpstr>
      <vt:lpstr>Jakość życia</vt:lpstr>
      <vt:lpstr>Aktywność społeczna mieszkańców</vt:lpstr>
      <vt:lpstr>Specyfika społeczna i zróżnicowanie wewnętrzne regionu </vt:lpstr>
      <vt:lpstr>Hierarchia problemów społecznych</vt:lpstr>
      <vt:lpstr>Hierarchia problemów społecznych</vt:lpstr>
      <vt:lpstr>Hierarchia problemów społecznych</vt:lpstr>
      <vt:lpstr>Osoby z niepełnosprawnością</vt:lpstr>
      <vt:lpstr>Imigranci</vt:lpstr>
      <vt:lpstr>Osoby doświadczające przemocy w rodzinie</vt:lpstr>
      <vt:lpstr>Osoby doświadczające zaburzeń psychicznych</vt:lpstr>
      <vt:lpstr>Rodziny przeżywające trudności w pełnieniu funkcji opiekuńczo-wychowawczej i piecza zastępcza </vt:lpstr>
      <vt:lpstr>Osoby uzależnione</vt:lpstr>
      <vt:lpstr>Osoby opuszczające placówki penitencjarne</vt:lpstr>
      <vt:lpstr>Osoby bezdomne i doświadczające wykluczenia mieszkaniowego</vt:lpstr>
      <vt:lpstr>Prognozy społeczne do 2030 r.</vt:lpstr>
      <vt:lpstr>Niewielki wzrost skali problemu ubóstwa. </vt:lpstr>
      <vt:lpstr>Stopniowy wzrost zarówno dochodów, jak i wydatków w gospodarstwach domowych </vt:lpstr>
      <vt:lpstr>Wzrost liczby osób korzystających ze środowiskowej pomocy społecznej i wzrost ich udziału w liczbie ludności ogółem.</vt:lpstr>
      <vt:lpstr>Dalsze zmniejszenie się komunalnego zasobu mieszkaniowego.</vt:lpstr>
      <vt:lpstr>Osoby/rodziny doświadczające problemu niepełnosprawności/długotrwałej i ciężkiej choroby stanowić będą coraz istotniejszą kategorię klientów pomocy społecznej. </vt:lpstr>
      <vt:lpstr>Dalsze pogarszanie się stanu zdrowia psychicznego mieszkańców  </vt:lpstr>
      <vt:lpstr>Dalsze rozwarstwianie się stanu zdrowia w poszczególnych klasach społecznych – poprawa stanu zdrowia fizycznego społeczeństwa w przypadku klasy wyższej i średniej, natomiast pogorszenia – w przypadku klasy niższej.  </vt:lpstr>
      <vt:lpstr>Zwiększenie napływu dzieci do pieczy zastępczej.</vt:lpstr>
      <vt:lpstr>Zwiększenie się ujawnionych przypadków przemocy w rodzinie, w tym w szczególności przemocy psychicznej  </vt:lpstr>
      <vt:lpstr>Dalszy wzrost poziomu aktywności zawodowej, w tym osób starszych </vt:lpstr>
      <vt:lpstr>Dalszy wzrost poziomu aktywności zawodowej, w tym osób z niepełnosprawnością </vt:lpstr>
      <vt:lpstr>Dalszy wzrost poziomu aktywności zawodowej, w tym kobiet </vt:lpstr>
      <vt:lpstr>Dalszy spadek poziomu bezrobocia</vt:lpstr>
      <vt:lpstr>Utrzymanie się dynamicznego wzrostu wynagrodzeń </vt:lpstr>
      <vt:lpstr>Dynamiczny wzrost liczby migrantów z zagranicy, w tym osób migrujących na stałe </vt:lpstr>
      <vt:lpstr>Regionalny system polityki społecznej</vt:lpstr>
      <vt:lpstr>Funkcjonowanie lokalnych systemów pomocy społecznej </vt:lpstr>
      <vt:lpstr>Usługi społeczne </vt:lpstr>
      <vt:lpstr>Usługi społeczne </vt:lpstr>
      <vt:lpstr>Usługi społeczne </vt:lpstr>
      <vt:lpstr>Usługi społeczne</vt:lpstr>
      <vt:lpstr>Deinstytucjonalizacja usług społecznych</vt:lpstr>
      <vt:lpstr>Oczekiwania instytucji pomocy społecznej w stosunku do Samorządu Województwa</vt:lpstr>
      <vt:lpstr>Ocena wpływu RPO WZ na poziom włączenia społecznego</vt:lpstr>
      <vt:lpstr>Zakres ewaluacji </vt:lpstr>
      <vt:lpstr>Zmiany alokacji w obszarze włączenia społecznego</vt:lpstr>
      <vt:lpstr>Rozkład terytorialny uczestników wsparcia</vt:lpstr>
      <vt:lpstr>Rozkład terytorialny uczestników projektów a Specjalne Strefy Włączenia</vt:lpstr>
      <vt:lpstr>Aktywność lokalnych samorządów w aplikowaniu o środki w obszarze włączenia społecznego</vt:lpstr>
      <vt:lpstr>Czynniki wpływające na aktywność samorządów w aplikowaniu o środki</vt:lpstr>
      <vt:lpstr>Dobra praktyka</vt:lpstr>
      <vt:lpstr>Ocena efektów projektów w obszarze aktywnej integracji i ekonomii społecznej</vt:lpstr>
      <vt:lpstr>Osoby pracujące po zakończeniu udziału w projekcie</vt:lpstr>
      <vt:lpstr>Odsetek pracujących uczestników projektów a sytuacja społeczno-demograficzna</vt:lpstr>
      <vt:lpstr>Niepracujący uczestnicy projektów </vt:lpstr>
      <vt:lpstr>Inne efekty projektów w obszarach aktywnej integracji i ekonomii społecznej</vt:lpstr>
      <vt:lpstr>Dopasowanie projektów do potrzeb uczestników</vt:lpstr>
      <vt:lpstr>Jakich elementów zabrakło uczestnikom projektów?</vt:lpstr>
      <vt:lpstr>Inne czynniki wpływające na efekty projektów</vt:lpstr>
      <vt:lpstr>Wpływ projektów w obszarze aktywnej integracji i ekonomii społecznej</vt:lpstr>
      <vt:lpstr>Ocena projektów w obszarze usług społecznych</vt:lpstr>
      <vt:lpstr>Typy projektów w obszarze usług społecznych</vt:lpstr>
      <vt:lpstr>Opinie uczestników na temat efektów projektów skierowanych do rodzin</vt:lpstr>
      <vt:lpstr>Wsparcie dla rodzin zastępczych</vt:lpstr>
      <vt:lpstr>Efekty projektów w zakresie usług opiekuńczych, asystenckich i mieszkań wspomaganych</vt:lpstr>
      <vt:lpstr>Efekty projektów w zakresie mieszkań wspomaganych</vt:lpstr>
      <vt:lpstr>Efekty uczestnictwa w projektach w zakresie usług społecznych</vt:lpstr>
      <vt:lpstr>Projekty poprawiły dostęp do usług społecznych</vt:lpstr>
      <vt:lpstr>Trwałość projektów</vt:lpstr>
      <vt:lpstr>Wpływ projektów </vt:lpstr>
      <vt:lpstr>Ocena dopasowania projektów do potrzeb uczestników</vt:lpstr>
      <vt:lpstr>Jakich elementów zabrakło w projektach według uczestników </vt:lpstr>
      <vt:lpstr>Realizacja projektów przez ROPS</vt:lpstr>
      <vt:lpstr>Ocena efektów projektów w obszarze rewitalizacji</vt:lpstr>
      <vt:lpstr>Rekomendacje</vt:lpstr>
      <vt:lpstr>Rekomendacje - imigranci</vt:lpstr>
      <vt:lpstr>Rekomendacje – rynek pracy</vt:lpstr>
      <vt:lpstr>Rekomendacje – osoby z niepełnosprawnością</vt:lpstr>
      <vt:lpstr>Rekomendacje – usługi społeczne</vt:lpstr>
      <vt:lpstr>Rekomendacje - zdrowie</vt:lpstr>
      <vt:lpstr>Rekomendacje – rodzina i piecza zastępcza</vt:lpstr>
      <vt:lpstr>Rekomendacje – wsparcie dla JST</vt:lpstr>
      <vt:lpstr>Rekomendacje - rewitalizacja</vt:lpstr>
      <vt:lpstr>Dziękujemy za uwagę!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Ocena wpływu RPO WZ 2014-2020 w zakresie włączenia społecznego w regionie</dc:title>
  <dc:creator>Lenovo</dc:creator>
  <cp:lastModifiedBy>mlemke</cp:lastModifiedBy>
  <cp:revision>65</cp:revision>
  <dcterms:created xsi:type="dcterms:W3CDTF">2021-07-14T13:43:06Z</dcterms:created>
  <dcterms:modified xsi:type="dcterms:W3CDTF">2021-07-16T05:12:00Z</dcterms:modified>
</cp:coreProperties>
</file>