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36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5" r:id="rId10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23" autoAdjust="0"/>
    <p:restoredTop sz="94660"/>
  </p:normalViewPr>
  <p:slideViewPr>
    <p:cSldViewPr snapToGrid="0">
      <p:cViewPr>
        <p:scale>
          <a:sx n="116" d="100"/>
          <a:sy n="116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Dane%20zastane\Dane%20zastane%20BDL%20SAS\Dane%20z%20BDL\57%20BAEL%20ludno&#347;&#263;%20wg%20typu%20aktywno&#347;ci%20i%20miejsca%20zamieszkania_gotow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'[57 BAEL ludność wg typu aktywności i miejsca zamieszkania_gotowe.xlsx]Arkusz2'!$A$2</c:f>
              <c:strCache>
                <c:ptCount val="1"/>
                <c:pt idx="0">
                  <c:v>aktywni zawodowo pracujący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zamieszkania_gotowe.xlsx]Arkusz2'!$B$2:$R$2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1E-4D40-8C51-8E3B18F8730F}"/>
            </c:ext>
          </c:extLst>
        </c:ser>
        <c:ser>
          <c:idx val="1"/>
          <c:order val="1"/>
          <c:tx>
            <c:strRef>
              <c:f>'[57 BAEL ludność wg typu aktywności i miejsca zamieszkania_gotowe.xlsx]Arkusz2'!$A$3</c:f>
              <c:strCache>
                <c:ptCount val="1"/>
                <c:pt idx="0">
                  <c:v>aktywni zawodowo bezrobotni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zamieszkania_gotowe.xlsx]Arkusz2'!$B$3:$R$3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1E-4D40-8C51-8E3B18F8730F}"/>
            </c:ext>
          </c:extLst>
        </c:ser>
        <c:ser>
          <c:idx val="2"/>
          <c:order val="2"/>
          <c:tx>
            <c:strRef>
              <c:f>'[57 BAEL ludność wg typu aktywności i miejsca zamieszkania_gotowe.xlsx]Arkusz2'!$A$4</c:f>
              <c:strCache>
                <c:ptCount val="1"/>
                <c:pt idx="0">
                  <c:v>bierni zawodowo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zamieszkania_gotowe.xlsx]Arkusz2'!$B$4:$R$4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1E-4D40-8C51-8E3B18F8730F}"/>
            </c:ext>
          </c:extLst>
        </c:ser>
        <c:ser>
          <c:idx val="3"/>
          <c:order val="3"/>
          <c:tx>
            <c:strRef>
              <c:f>'[57 BAEL ludność wg typu aktywności i miejsca zamieszkania_gotowe.xlsx]Arkusz2'!$A$5</c:f>
              <c:strCache>
                <c:ptCount val="1"/>
                <c:pt idx="0">
                  <c:v>RAZEM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zamieszkania_gotowe.xlsx]Arkusz2'!$B$5:$R$5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B1E-4D40-8C51-8E3B18F8730F}"/>
            </c:ext>
          </c:extLst>
        </c:ser>
        <c:ser>
          <c:idx val="4"/>
          <c:order val="4"/>
          <c:tx>
            <c:strRef>
              <c:f>'[57 BAEL ludność wg typu aktywności i miejsca zamieszkania_gotowe.xlsx]Arkusz2'!$A$6</c:f>
              <c:strCache>
                <c:ptCount val="1"/>
                <c:pt idx="0">
                  <c:v>Pracujący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1E-4D40-8C51-8E3B18F873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1E-4D40-8C51-8E3B18F873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zamieszkania_gotowe.xlsx]Arkusz2'!$B$6:$R$6</c:f>
              <c:numCache>
                <c:formatCode>0.0%</c:formatCode>
                <c:ptCount val="17"/>
                <c:pt idx="0">
                  <c:v>0.41389728096676737</c:v>
                </c:pt>
                <c:pt idx="1">
                  <c:v>0.41837509491268138</c:v>
                </c:pt>
                <c:pt idx="2">
                  <c:v>0.42113442113442184</c:v>
                </c:pt>
                <c:pt idx="3">
                  <c:v>0.43674456083803387</c:v>
                </c:pt>
                <c:pt idx="4">
                  <c:v>0.45608380338436855</c:v>
                </c:pt>
                <c:pt idx="5">
                  <c:v>0.46791862284820107</c:v>
                </c:pt>
                <c:pt idx="6">
                  <c:v>0.45779220779220781</c:v>
                </c:pt>
                <c:pt idx="7">
                  <c:v>0.45273631840796019</c:v>
                </c:pt>
                <c:pt idx="8">
                  <c:v>0.46484698097601396</c:v>
                </c:pt>
                <c:pt idx="9">
                  <c:v>0.47233691164327085</c:v>
                </c:pt>
                <c:pt idx="10">
                  <c:v>0.48235294117647165</c:v>
                </c:pt>
                <c:pt idx="11">
                  <c:v>0.48051948051948118</c:v>
                </c:pt>
                <c:pt idx="12">
                  <c:v>0.49558173784978016</c:v>
                </c:pt>
                <c:pt idx="13">
                  <c:v>0.51035502958579881</c:v>
                </c:pt>
                <c:pt idx="14">
                  <c:v>0.52682563338301325</c:v>
                </c:pt>
                <c:pt idx="15">
                  <c:v>0.52063015753938613</c:v>
                </c:pt>
                <c:pt idx="16">
                  <c:v>0.52348741074783856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B1E-4D40-8C51-8E3B18F8730F}"/>
            </c:ext>
          </c:extLst>
        </c:ser>
        <c:ser>
          <c:idx val="5"/>
          <c:order val="5"/>
          <c:tx>
            <c:strRef>
              <c:f>'[57 BAEL ludność wg typu aktywności i miejsca zamieszkania_gotowe.xlsx]Arkusz2'!$A$7</c:f>
              <c:strCache>
                <c:ptCount val="1"/>
                <c:pt idx="0">
                  <c:v>Bezrobotni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zamieszkania_gotowe.xlsx]Arkusz2'!$B$7:$R$7</c:f>
              <c:numCache>
                <c:formatCode>0.0%</c:formatCode>
                <c:ptCount val="17"/>
                <c:pt idx="0">
                  <c:v>0.12915407854984887</c:v>
                </c:pt>
                <c:pt idx="1">
                  <c:v>0.12300683371298421</c:v>
                </c:pt>
                <c:pt idx="2">
                  <c:v>8.7024087024087066E-2</c:v>
                </c:pt>
                <c:pt idx="3">
                  <c:v>5.6406124093473092E-2</c:v>
                </c:pt>
                <c:pt idx="4">
                  <c:v>4.8348106365833955E-2</c:v>
                </c:pt>
                <c:pt idx="5">
                  <c:v>5.3990610328638673E-2</c:v>
                </c:pt>
                <c:pt idx="6">
                  <c:v>6.4935064935064984E-2</c:v>
                </c:pt>
                <c:pt idx="7">
                  <c:v>6.0530679933665149E-2</c:v>
                </c:pt>
                <c:pt idx="8">
                  <c:v>5.7071960297766802E-2</c:v>
                </c:pt>
                <c:pt idx="9">
                  <c:v>5.2848885218827406E-2</c:v>
                </c:pt>
                <c:pt idx="10">
                  <c:v>4.4537815126050415E-2</c:v>
                </c:pt>
                <c:pt idx="11">
                  <c:v>3.8961038961038974E-2</c:v>
                </c:pt>
                <c:pt idx="12">
                  <c:v>3.6818851251840951E-2</c:v>
                </c:pt>
                <c:pt idx="13">
                  <c:v>2.5147928994082837E-2</c:v>
                </c:pt>
                <c:pt idx="14">
                  <c:v>2.0864381520119286E-2</c:v>
                </c:pt>
                <c:pt idx="15">
                  <c:v>1.7254313578394569E-2</c:v>
                </c:pt>
                <c:pt idx="16">
                  <c:v>1.8038331454340473E-2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B1E-4D40-8C51-8E3B18F8730F}"/>
            </c:ext>
          </c:extLst>
        </c:ser>
        <c:ser>
          <c:idx val="6"/>
          <c:order val="6"/>
          <c:tx>
            <c:strRef>
              <c:f>'[57 BAEL ludność wg typu aktywności i miejsca zamieszkania_gotowe.xlsx]Arkusz2'!$A$8</c:f>
              <c:strCache>
                <c:ptCount val="1"/>
                <c:pt idx="0">
                  <c:v>Bierni zawodowo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B1E-4D40-8C51-8E3B18F873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B1E-4D40-8C51-8E3B18F873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zamieszkania_gotowe.xlsx]Arkusz2'!$B$8:$R$8</c:f>
              <c:numCache>
                <c:formatCode>0.0%</c:formatCode>
                <c:ptCount val="17"/>
                <c:pt idx="0">
                  <c:v>0.45694864048338363</c:v>
                </c:pt>
                <c:pt idx="1">
                  <c:v>0.45861807137433647</c:v>
                </c:pt>
                <c:pt idx="2">
                  <c:v>0.49184149184149251</c:v>
                </c:pt>
                <c:pt idx="3">
                  <c:v>0.50684931506849495</c:v>
                </c:pt>
                <c:pt idx="4">
                  <c:v>0.49556809024979948</c:v>
                </c:pt>
                <c:pt idx="5">
                  <c:v>0.47809076682316132</c:v>
                </c:pt>
                <c:pt idx="6">
                  <c:v>0.47727272727272807</c:v>
                </c:pt>
                <c:pt idx="7">
                  <c:v>0.48673300165837474</c:v>
                </c:pt>
                <c:pt idx="8">
                  <c:v>0.47808105872622003</c:v>
                </c:pt>
                <c:pt idx="9">
                  <c:v>0.47481420313790396</c:v>
                </c:pt>
                <c:pt idx="10">
                  <c:v>0.47310924369747898</c:v>
                </c:pt>
                <c:pt idx="11">
                  <c:v>0.48051948051948118</c:v>
                </c:pt>
                <c:pt idx="12">
                  <c:v>0.46759941089837975</c:v>
                </c:pt>
                <c:pt idx="13">
                  <c:v>0.46449704142011766</c:v>
                </c:pt>
                <c:pt idx="14">
                  <c:v>0.45230998509687137</c:v>
                </c:pt>
                <c:pt idx="15">
                  <c:v>0.46211552888222057</c:v>
                </c:pt>
                <c:pt idx="16">
                  <c:v>0.45847425779782125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B1E-4D40-8C51-8E3B18F8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39136"/>
        <c:axId val="89375872"/>
      </c:lineChart>
      <c:catAx>
        <c:axId val="405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375872"/>
        <c:crosses val="autoZero"/>
        <c:auto val="1"/>
        <c:lblAlgn val="ctr"/>
        <c:lblOffset val="100"/>
        <c:noMultiLvlLbl val="0"/>
      </c:catAx>
      <c:valAx>
        <c:axId val="893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53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F0D27-5377-4C7C-8F84-9F9B25DAFA2F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4942-A520-44CA-A51B-4610A65B4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9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C4942-A520-44CA-A51B-4610A65B4A6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00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75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0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1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1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27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9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87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93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47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6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95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7369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Ocena </a:t>
            </a:r>
            <a:r>
              <a:rPr lang="pl-PL" b="1" dirty="0" smtClean="0"/>
              <a:t>wpływu </a:t>
            </a:r>
            <a:r>
              <a:rPr lang="pl-PL" b="1" dirty="0"/>
              <a:t>RPO WZ 2014-2020 </a:t>
            </a:r>
            <a:r>
              <a:rPr lang="pl-PL" b="1" dirty="0" smtClean="0"/>
              <a:t>w zakresie </a:t>
            </a:r>
            <a:r>
              <a:rPr lang="pl-PL" b="1" dirty="0"/>
              <a:t>włączenia społecznego w </a:t>
            </a:r>
            <a:r>
              <a:rPr lang="pl-PL" b="1" dirty="0" smtClean="0"/>
              <a:t>regionie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59138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Zamawiający: </a:t>
            </a:r>
            <a:endParaRPr lang="pl-PL" dirty="0"/>
          </a:p>
          <a:p>
            <a:r>
              <a:rPr lang="pl-PL" dirty="0"/>
              <a:t>Województwo Zachodniopomorskie, Urząd Marszałkowski Województwa Zachodniopomorskiego w Szczecinie</a:t>
            </a:r>
          </a:p>
          <a:p>
            <a:r>
              <a:rPr lang="pl-PL" b="1" dirty="0"/>
              <a:t>Wykonawca: </a:t>
            </a:r>
            <a:endParaRPr lang="pl-PL" dirty="0"/>
          </a:p>
          <a:p>
            <a:r>
              <a:rPr lang="pl-PL" dirty="0"/>
              <a:t>Konsorcjum firm: Piotr Fuchs Smart </a:t>
            </a:r>
            <a:r>
              <a:rPr lang="pl-PL" dirty="0" err="1"/>
              <a:t>Research</a:t>
            </a:r>
            <a:r>
              <a:rPr lang="pl-PL" dirty="0"/>
              <a:t> oraz IDEA Instytut sp. z o.o.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00" y="418210"/>
            <a:ext cx="8244000" cy="10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0710" y="-26862"/>
            <a:ext cx="10515600" cy="1325563"/>
          </a:xfrm>
        </p:spPr>
        <p:txBody>
          <a:bodyPr/>
          <a:lstStyle/>
          <a:p>
            <a:r>
              <a:rPr lang="pl-PL" b="1" dirty="0" smtClean="0"/>
              <a:t>Sytuacja materialna mieszkańców i ubóstwo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72624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Gwałtowne </a:t>
            </a:r>
            <a:r>
              <a:rPr lang="pl-PL" dirty="0"/>
              <a:t>zmniejszanie się udziału ubogich gospodarstw domowych w liczbie gospodarstw domowych </a:t>
            </a:r>
            <a:r>
              <a:rPr lang="pl-PL" dirty="0" smtClean="0"/>
              <a:t>ogółem: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b="1" dirty="0" smtClean="0"/>
          </a:p>
          <a:p>
            <a:pPr>
              <a:spcAft>
                <a:spcPts val="600"/>
              </a:spcAft>
            </a:pPr>
            <a:r>
              <a:rPr lang="pl-PL" dirty="0" smtClean="0"/>
              <a:t>Na </a:t>
            </a:r>
            <a:r>
              <a:rPr lang="pl-PL" dirty="0"/>
              <a:t>tle kraju skala problemu ubóstwa jest w regionie </a:t>
            </a:r>
            <a:r>
              <a:rPr lang="pl-PL" dirty="0" smtClean="0"/>
              <a:t>mniejsza; 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Problem </a:t>
            </a:r>
            <a:r>
              <a:rPr lang="pl-PL" dirty="0"/>
              <a:t>ubóstwa </a:t>
            </a:r>
            <a:r>
              <a:rPr lang="pl-PL" dirty="0" smtClean="0"/>
              <a:t>natężony </a:t>
            </a:r>
            <a:r>
              <a:rPr lang="pl-PL" dirty="0"/>
              <a:t>jest w</a:t>
            </a:r>
            <a:r>
              <a:rPr lang="pl-PL" b="1" dirty="0"/>
              <a:t> gminach wiejskich i miejsko-wiejskich, w tym w szczególności popegeerowskich, we wschodniej części </a:t>
            </a:r>
            <a:r>
              <a:rPr lang="pl-PL" b="1" dirty="0" smtClean="0"/>
              <a:t>regionu;</a:t>
            </a:r>
            <a:endParaRPr lang="pl-PL" dirty="0"/>
          </a:p>
          <a:p>
            <a:pPr>
              <a:spcAft>
                <a:spcPts val="600"/>
              </a:spcAft>
            </a:pPr>
            <a:r>
              <a:rPr lang="pl-PL" dirty="0" smtClean="0"/>
              <a:t>Problem </a:t>
            </a:r>
            <a:r>
              <a:rPr lang="pl-PL" dirty="0"/>
              <a:t>ubóstwa nadal w znacznie większym stopniu </a:t>
            </a:r>
            <a:r>
              <a:rPr lang="pl-PL" dirty="0" smtClean="0"/>
              <a:t>dotyczy: </a:t>
            </a:r>
            <a:r>
              <a:rPr lang="pl-PL" b="1" dirty="0"/>
              <a:t>gospodarstw domowych z osobami </a:t>
            </a:r>
            <a:r>
              <a:rPr lang="pl-PL" b="1" dirty="0" smtClean="0"/>
              <a:t>niepełnoletnimi</a:t>
            </a:r>
            <a:r>
              <a:rPr lang="pl-PL" dirty="0" smtClean="0"/>
              <a:t>; </a:t>
            </a:r>
            <a:r>
              <a:rPr lang="pl-PL" b="1" dirty="0" smtClean="0"/>
              <a:t>utrzymujących </a:t>
            </a:r>
            <a:r>
              <a:rPr lang="pl-PL" b="1" dirty="0"/>
              <a:t>się ze źródeł niezarobkowych </a:t>
            </a:r>
            <a:r>
              <a:rPr lang="pl-PL" b="1" dirty="0" smtClean="0"/>
              <a:t>(transfery socjalne, renty); </a:t>
            </a:r>
            <a:r>
              <a:rPr lang="pl-PL" b="1" dirty="0"/>
              <a:t>rodzin niepełnych i rodzin wielodzietnych; mieszkańców wsi i najmniejszych miast. </a:t>
            </a:r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98645"/>
              </p:ext>
            </p:extLst>
          </p:nvPr>
        </p:nvGraphicFramePr>
        <p:xfrm>
          <a:off x="1309253" y="2038800"/>
          <a:ext cx="8790709" cy="1813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4368"/>
                <a:gridCol w="1882197"/>
                <a:gridCol w="1604144"/>
              </a:tblGrid>
              <a:tr h="453418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2004 r.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2019 r.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Poniżej granicy</a:t>
                      </a:r>
                      <a:r>
                        <a:rPr lang="pl-PL" sz="2000" b="1" baseline="0" dirty="0" smtClean="0">
                          <a:noFill/>
                        </a:rPr>
                        <a:t> </a:t>
                      </a:r>
                      <a:r>
                        <a:rPr lang="pl-PL" sz="2000" b="1" dirty="0" smtClean="0"/>
                        <a:t>skrajnego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13,1%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2,7%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Poniżej relatywnej granicy ubóstwa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18,9%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9,9%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Poniżej ustawowej granicy ubóstwa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19,0%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7,4%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854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Dziękujemy za uwagę!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3739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/>
              <a:t>Sytuacja mieszkaniowa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854439"/>
            <a:ext cx="11123951" cy="600356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Sytuacja mieszkaniowa </a:t>
            </a:r>
            <a:r>
              <a:rPr lang="pl-PL" dirty="0" smtClean="0"/>
              <a:t>regionu na </a:t>
            </a:r>
            <a:r>
              <a:rPr lang="pl-PL" dirty="0"/>
              <a:t>tle kraju wygląda </a:t>
            </a:r>
            <a:r>
              <a:rPr lang="pl-PL" b="1" dirty="0"/>
              <a:t>przeciętnie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spcAft>
                <a:spcPts val="600"/>
              </a:spcAft>
            </a:pPr>
            <a:r>
              <a:rPr lang="pl-PL" dirty="0" smtClean="0"/>
              <a:t>Stopniowa poprawa sytuacji mieszkaniowej w latach 2004 – 2019 (</a:t>
            </a:r>
            <a:r>
              <a:rPr lang="pl-PL" b="1" dirty="0" smtClean="0"/>
              <a:t>przybyło 100 tys. mieszkań</a:t>
            </a:r>
            <a:r>
              <a:rPr lang="pl-PL" dirty="0" smtClean="0"/>
              <a:t>, w zdecydowanej większości prywatnych);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Problem </a:t>
            </a:r>
            <a:r>
              <a:rPr lang="pl-PL" dirty="0"/>
              <a:t>mieszkaniowy (niedobór przystępnych cenowo mieszkań, zwłaszcza w </a:t>
            </a:r>
            <a:r>
              <a:rPr lang="pl-PL" dirty="0" smtClean="0"/>
              <a:t>aglomeracjach</a:t>
            </a:r>
            <a:r>
              <a:rPr lang="pl-PL" dirty="0"/>
              <a:t>) </a:t>
            </a:r>
            <a:r>
              <a:rPr lang="pl-PL" dirty="0" smtClean="0"/>
              <a:t>to nadal </a:t>
            </a:r>
            <a:r>
              <a:rPr lang="pl-PL" b="1" dirty="0" smtClean="0"/>
              <a:t>jeden </a:t>
            </a:r>
            <a:r>
              <a:rPr lang="pl-PL" b="1" dirty="0"/>
              <a:t>z najistotniejszych problemów społecznych </a:t>
            </a:r>
            <a:r>
              <a:rPr lang="pl-PL" b="1" dirty="0" smtClean="0"/>
              <a:t>regionu</a:t>
            </a:r>
            <a:r>
              <a:rPr lang="pl-PL" dirty="0" smtClean="0"/>
              <a:t>;</a:t>
            </a:r>
          </a:p>
          <a:p>
            <a:pPr>
              <a:spcAft>
                <a:spcPts val="600"/>
              </a:spcAft>
            </a:pPr>
            <a:r>
              <a:rPr lang="pl-PL" dirty="0"/>
              <a:t>Gwałtownie maleje liczba mieszkań </a:t>
            </a:r>
            <a:r>
              <a:rPr lang="pl-PL" dirty="0" smtClean="0"/>
              <a:t>komunalnych </a:t>
            </a:r>
            <a:r>
              <a:rPr lang="pl-PL" dirty="0"/>
              <a:t>– z ok. 85 tys. w 2004 r. do ok. 50 tys. w 2018 r</a:t>
            </a:r>
            <a:r>
              <a:rPr lang="pl-PL" dirty="0" smtClean="0"/>
              <a:t>., zaś rozwój TBS w niewielkim stopniu rekompensuje tę stratę. </a:t>
            </a:r>
            <a:r>
              <a:rPr lang="pl-PL" b="1" dirty="0" smtClean="0"/>
              <a:t>Gminy wspierają mieszkaniowo niemal wyłącznie osoby ubogie (mieszkania socjalne).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16128"/>
              </p:ext>
            </p:extLst>
          </p:nvPr>
        </p:nvGraphicFramePr>
        <p:xfrm>
          <a:off x="1327747" y="1377977"/>
          <a:ext cx="8246558" cy="1604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4371"/>
                <a:gridCol w="1362636"/>
                <a:gridCol w="1129551"/>
              </a:tblGrid>
              <a:tr h="353772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WZP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PL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329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Liczba mieszkań na 1000 mieszkańców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394,3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385,9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3772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Liczba osób na 1 mieszkanie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2,54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2,59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Liczba osób na 1 izbę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0,66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0,68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82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/>
              <a:t>Rynek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854439"/>
            <a:ext cx="11317914" cy="60035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3200" dirty="0"/>
              <a:t>W analizowanym okresie (2004-2019/2020) </a:t>
            </a:r>
            <a:r>
              <a:rPr lang="pl-PL" sz="3200" dirty="0" smtClean="0"/>
              <a:t>w regionie: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pl-PL" sz="2800" b="1" dirty="0" smtClean="0"/>
              <a:t>wzrost </a:t>
            </a:r>
            <a:r>
              <a:rPr lang="pl-PL" sz="2800" b="1" dirty="0"/>
              <a:t>bezwzględnej liczby osób aktywnych zawodowo pracujących powyżej 15 roku życia </a:t>
            </a:r>
            <a:r>
              <a:rPr lang="pl-PL" sz="2800" dirty="0"/>
              <a:t>(z 548 tys. w 2004 r. do 694 tys. w 2019 r</a:t>
            </a:r>
            <a:r>
              <a:rPr lang="pl-PL" sz="2800" dirty="0" smtClean="0"/>
              <a:t>.), pomimo obniżenia się udziału osób w wieku produkcyjnym w populacji;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pl-PL" sz="2800" b="1" dirty="0" smtClean="0"/>
              <a:t>nieznaczny </a:t>
            </a:r>
            <a:r>
              <a:rPr lang="pl-PL" sz="2800" b="1" dirty="0"/>
              <a:t>wzrost liczby osób biernych zawodowo </a:t>
            </a:r>
            <a:r>
              <a:rPr lang="pl-PL" sz="2800" dirty="0"/>
              <a:t>(z 605 tys. w 2004 r. do 616 tys. w 2019 r.), szczególnie wyraźny pomiędzy 2015 r., a 2016 </a:t>
            </a:r>
            <a:r>
              <a:rPr lang="pl-PL" sz="2800" dirty="0" smtClean="0"/>
              <a:t>r.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pl-PL" sz="2800" b="1" dirty="0" smtClean="0"/>
              <a:t>ciągły </a:t>
            </a:r>
            <a:r>
              <a:rPr lang="pl-PL" sz="2800" b="1" dirty="0"/>
              <a:t>spadek liczby osób </a:t>
            </a:r>
            <a:r>
              <a:rPr lang="pl-PL" sz="2800" b="1" dirty="0" smtClean="0"/>
              <a:t>bezrobotnych</a:t>
            </a:r>
            <a:r>
              <a:rPr lang="pl-PL" sz="2800" dirty="0"/>
              <a:t> </a:t>
            </a:r>
            <a:r>
              <a:rPr lang="pl-PL" sz="2800" dirty="0" smtClean="0"/>
              <a:t>(z 171 </a:t>
            </a:r>
            <a:r>
              <a:rPr lang="pl-PL" sz="2800" dirty="0"/>
              <a:t>tys</a:t>
            </a:r>
            <a:r>
              <a:rPr lang="pl-PL" sz="2800" dirty="0" smtClean="0"/>
              <a:t>. w 2004 r., do 23 tys. w </a:t>
            </a:r>
            <a:r>
              <a:rPr lang="pl-PL" sz="2800" dirty="0"/>
              <a:t>2019 r</a:t>
            </a:r>
            <a:r>
              <a:rPr lang="pl-PL" sz="2800" dirty="0" smtClean="0"/>
              <a:t>.).</a:t>
            </a:r>
          </a:p>
          <a:p>
            <a:pPr>
              <a:spcAft>
                <a:spcPts val="600"/>
              </a:spcAft>
            </a:pPr>
            <a:r>
              <a:rPr lang="pl-PL" sz="3200" dirty="0" smtClean="0"/>
              <a:t>Znacząca </a:t>
            </a:r>
            <a:r>
              <a:rPr lang="pl-PL" sz="3200" b="1" dirty="0" smtClean="0"/>
              <a:t>poprawa </a:t>
            </a:r>
            <a:r>
              <a:rPr lang="pl-PL" sz="3200" b="1" dirty="0"/>
              <a:t>sytuacji na regionalnym rynku </a:t>
            </a:r>
            <a:r>
              <a:rPr lang="pl-PL" sz="3200" b="1" dirty="0" smtClean="0"/>
              <a:t>pracy</a:t>
            </a:r>
            <a:r>
              <a:rPr lang="pl-P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7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025" y="163423"/>
            <a:ext cx="11460125" cy="1325563"/>
          </a:xfrm>
        </p:spPr>
        <p:txBody>
          <a:bodyPr>
            <a:normAutofit fontScale="90000"/>
          </a:bodyPr>
          <a:lstStyle/>
          <a:p>
            <a:r>
              <a:rPr lang="pl-PL" sz="3100" b="1" dirty="0"/>
              <a:t>Udział w populacji mieszkańców </a:t>
            </a:r>
            <a:r>
              <a:rPr lang="pl-PL" sz="3100" b="1" dirty="0" smtClean="0"/>
              <a:t>regionu w </a:t>
            </a:r>
            <a:r>
              <a:rPr lang="pl-PL" sz="3100" b="1" dirty="0"/>
              <a:t>wieku 15 lat i więcej osób </a:t>
            </a:r>
            <a:r>
              <a:rPr lang="pl-PL" sz="3100" b="1" dirty="0" smtClean="0"/>
              <a:t>pracujących, bezrobotnych </a:t>
            </a:r>
            <a:r>
              <a:rPr lang="pl-PL" sz="3100" b="1" dirty="0"/>
              <a:t>i biernych </a:t>
            </a:r>
            <a:r>
              <a:rPr lang="pl-PL" sz="3100" b="1" dirty="0" smtClean="0"/>
              <a:t>zawodowo </a:t>
            </a:r>
            <a:r>
              <a:rPr lang="pl-PL" sz="3100" b="1" dirty="0"/>
              <a:t>w latach 2004-2019/2020 [%]</a:t>
            </a:r>
            <a:r>
              <a:rPr lang="pl-PL" dirty="0"/>
              <a:t/>
            </a:r>
            <a:br>
              <a:rPr lang="pl-PL" dirty="0"/>
            </a:b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76760"/>
              </p:ext>
            </p:extLst>
          </p:nvPr>
        </p:nvGraphicFramePr>
        <p:xfrm>
          <a:off x="838201" y="1022350"/>
          <a:ext cx="10367682" cy="569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40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/>
              <a:t>Rynek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854439"/>
            <a:ext cx="11317914" cy="60035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3200" dirty="0" smtClean="0"/>
              <a:t>Kluczowym problemem rynku pracy </a:t>
            </a:r>
            <a:r>
              <a:rPr lang="pl-PL" sz="3200" b="1" dirty="0" smtClean="0"/>
              <a:t>bierność zawodowa;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3200" dirty="0" smtClean="0"/>
              <a:t>Zjawisko bierności zawodowej nasilone wśród: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/>
              <a:t> kobiet </a:t>
            </a:r>
            <a:r>
              <a:rPr lang="pl-PL" sz="2800" dirty="0"/>
              <a:t>(zwłaszcza w kategorii wiekowej </a:t>
            </a:r>
            <a:r>
              <a:rPr lang="pl-PL" sz="2800" b="1" dirty="0"/>
              <a:t>25-34 lata</a:t>
            </a:r>
            <a:r>
              <a:rPr lang="pl-PL" sz="2800" dirty="0"/>
              <a:t>);</a:t>
            </a:r>
            <a:r>
              <a:rPr lang="pl-PL" sz="2800" b="1" dirty="0"/>
              <a:t> </a:t>
            </a:r>
            <a:endParaRPr lang="pl-PL" sz="2800" b="1" dirty="0" smtClean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dirty="0" smtClean="0"/>
              <a:t> mieszkańców</a:t>
            </a:r>
            <a:r>
              <a:rPr lang="pl-PL" sz="2800" b="1" dirty="0" smtClean="0"/>
              <a:t> </a:t>
            </a:r>
            <a:r>
              <a:rPr lang="pl-PL" sz="2800" b="1" dirty="0"/>
              <a:t>wsi; </a:t>
            </a:r>
            <a:endParaRPr lang="pl-PL" sz="2800" b="1" dirty="0" smtClean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/>
              <a:t> osób </a:t>
            </a:r>
            <a:r>
              <a:rPr lang="pl-PL" sz="2800" b="1" dirty="0"/>
              <a:t>o </a:t>
            </a:r>
            <a:r>
              <a:rPr lang="pl-PL" sz="2800" b="1" dirty="0" smtClean="0"/>
              <a:t>niskim </a:t>
            </a:r>
            <a:r>
              <a:rPr lang="pl-PL" sz="2800" b="1" dirty="0"/>
              <a:t>poziomie </a:t>
            </a:r>
            <a:r>
              <a:rPr lang="pl-PL" sz="2800" b="1" dirty="0" smtClean="0"/>
              <a:t>wykształcenia;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/>
              <a:t> osób </a:t>
            </a:r>
            <a:r>
              <a:rPr lang="pl-PL" sz="2800" b="1" dirty="0"/>
              <a:t>najstarszych (w wieku 55-64 lata)</a:t>
            </a:r>
            <a:r>
              <a:rPr lang="pl-PL" sz="2800" dirty="0"/>
              <a:t>, które wycofują się z rynku pracy m.in. z powodu gorszego stanu zdrowia niż w młodszych grupach wiekowych, czy konieczności pełnienia funkcji opiekuńczych wobec niesamodzielnych osób starszych (rodziców osób w tej kategorii wiekowej</a:t>
            </a:r>
            <a:r>
              <a:rPr lang="pl-PL" sz="2800" dirty="0" smtClean="0"/>
              <a:t>);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/>
              <a:t> osób z niepełnosprawnościami.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21025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/>
              <a:t>Rynek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1613647"/>
            <a:ext cx="11317914" cy="52443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b="1" dirty="0"/>
              <a:t>Zasób osób bezrobotnych w województwie zachodniopomorskim jest już w znacznej mierze </a:t>
            </a:r>
            <a:r>
              <a:rPr lang="pl-PL" b="1" dirty="0" smtClean="0"/>
              <a:t>wyczerpany;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Pandemia </a:t>
            </a:r>
            <a:r>
              <a:rPr lang="pl-PL" dirty="0" err="1"/>
              <a:t>koronawirusa</a:t>
            </a:r>
            <a:r>
              <a:rPr lang="pl-PL" dirty="0"/>
              <a:t> SARS-CoV-2  </a:t>
            </a:r>
            <a:r>
              <a:rPr lang="pl-PL" dirty="0" smtClean="0"/>
              <a:t>nie zwiększyła znacząco bezrobocia w regionie, z wyjątkiem powiatu kołobrzeskiego; 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Znaczący </a:t>
            </a:r>
            <a:r>
              <a:rPr lang="pl-PL" b="1" dirty="0"/>
              <a:t>wzrost wskaźnika zatrudnienia </a:t>
            </a:r>
            <a:r>
              <a:rPr lang="pl-PL" dirty="0"/>
              <a:t>osób w wieku </a:t>
            </a:r>
            <a:r>
              <a:rPr lang="pl-PL" dirty="0" smtClean="0"/>
              <a:t>produkcyjnym (z </a:t>
            </a:r>
            <a:r>
              <a:rPr lang="pl-PL" dirty="0"/>
              <a:t>52,1% </a:t>
            </a:r>
            <a:r>
              <a:rPr lang="pl-PL" dirty="0" smtClean="0"/>
              <a:t>w 2004 r. do </a:t>
            </a:r>
            <a:r>
              <a:rPr lang="pl-PL" dirty="0"/>
              <a:t>72,0</a:t>
            </a:r>
            <a:r>
              <a:rPr lang="pl-PL" dirty="0" smtClean="0"/>
              <a:t>% w 2019 r.);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Ok. </a:t>
            </a:r>
            <a:r>
              <a:rPr lang="pl-PL" b="1" dirty="0"/>
              <a:t>28% </a:t>
            </a:r>
            <a:r>
              <a:rPr lang="pl-PL" dirty="0"/>
              <a:t>populacji mieszkańców województwa zachodniopomorskiego w wieku </a:t>
            </a:r>
            <a:r>
              <a:rPr lang="pl-PL" dirty="0" smtClean="0"/>
              <a:t>produkcyjnym </a:t>
            </a:r>
            <a:r>
              <a:rPr lang="pl-PL" b="1" dirty="0" smtClean="0"/>
              <a:t>nie pracuje zawodowo.</a:t>
            </a:r>
            <a:endParaRPr lang="pl-PL" dirty="0" smtClean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94" y="-374460"/>
            <a:ext cx="12012706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Udział zarejestrowanych bezrobotnych w ludności </a:t>
            </a:r>
            <a:r>
              <a:rPr lang="pl-PL" sz="2800" b="1" dirty="0" smtClean="0"/>
              <a:t>w </a:t>
            </a:r>
            <a:r>
              <a:rPr lang="pl-PL" sz="2800" b="1" dirty="0"/>
              <a:t>2019 r. w podziale na gminy (%)</a:t>
            </a:r>
          </a:p>
        </p:txBody>
      </p:sp>
      <p:pic>
        <p:nvPicPr>
          <p:cNvPr id="4" name="Symbol zastępczy zawartości 3" descr="C:\Users\Lenovo\Desktop\Mapy\mapa GMINY_7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80" y="520607"/>
            <a:ext cx="6970533" cy="6211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99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058" y="0"/>
            <a:ext cx="10515600" cy="1325563"/>
          </a:xfrm>
        </p:spPr>
        <p:txBody>
          <a:bodyPr/>
          <a:lstStyle/>
          <a:p>
            <a:r>
              <a:rPr lang="pl-PL" b="1" dirty="0" smtClean="0"/>
              <a:t>Więzi społeczne, zaufanie społeczne, wartości istotne dla mieszkańców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1613648"/>
            <a:ext cx="11317914" cy="48050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Specyficznym dla regionu problemem społecznym są </a:t>
            </a:r>
            <a:r>
              <a:rPr lang="pl-PL" b="1" dirty="0"/>
              <a:t>słabe więzi społeczne i relatywnie niskie </a:t>
            </a:r>
            <a:r>
              <a:rPr lang="pl-PL" b="1" dirty="0" smtClean="0"/>
              <a:t>przywiązanie </a:t>
            </a:r>
            <a:r>
              <a:rPr lang="pl-PL" b="1" dirty="0"/>
              <a:t>mieszkańców do </a:t>
            </a:r>
            <a:r>
              <a:rPr lang="pl-PL" b="1" dirty="0" smtClean="0"/>
              <a:t>regionu </a:t>
            </a:r>
            <a:r>
              <a:rPr lang="pl-PL" dirty="0" smtClean="0"/>
              <a:t>(przyczyny historyczne);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Osamotnienie </a:t>
            </a:r>
            <a:r>
              <a:rPr lang="pl-PL" b="1" dirty="0"/>
              <a:t>mieszkańców </a:t>
            </a:r>
            <a:r>
              <a:rPr lang="pl-PL" dirty="0"/>
              <a:t>(zwłaszcza osób starszych, w tym w szczególności na obszarach wiejskich) i wyższy na tle kraju poziom </a:t>
            </a:r>
            <a:r>
              <a:rPr lang="pl-PL" b="1" dirty="0"/>
              <a:t>anomii społecznej</a:t>
            </a:r>
            <a:r>
              <a:rPr lang="pl-PL" dirty="0"/>
              <a:t> zwiększają skalę takich problemów społecznych jak </a:t>
            </a:r>
            <a:r>
              <a:rPr lang="pl-PL" b="1" dirty="0"/>
              <a:t>migracje poza region czy rozpad </a:t>
            </a:r>
            <a:r>
              <a:rPr lang="pl-PL" b="1" dirty="0" smtClean="0"/>
              <a:t>rodzin;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Z drugiej strony </a:t>
            </a:r>
            <a:r>
              <a:rPr lang="pl-PL" b="1" dirty="0"/>
              <a:t>relatywnie </a:t>
            </a:r>
            <a:r>
              <a:rPr lang="pl-PL" b="1" dirty="0" smtClean="0"/>
              <a:t>duża otwartość </a:t>
            </a:r>
            <a:r>
              <a:rPr lang="pl-PL" b="1" dirty="0"/>
              <a:t>mieszkańców na osoby </a:t>
            </a:r>
            <a:r>
              <a:rPr lang="pl-PL" b="1" dirty="0" smtClean="0"/>
              <a:t>przyjezdne i wysoka tolerancja w stosunku do „innych”.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845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Więzi społeczne, zaufanie społeczne, wartości istotne dla mieszkańców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l-PL" dirty="0" smtClean="0"/>
              <a:t>ZACHODNIOPOMORSKIE		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768974"/>
            <a:ext cx="5157787" cy="23358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 smtClean="0"/>
              <a:t>Wartości materialistyczne i indywidualistyczne;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Postawy hedonistyczne;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Laicyzacja.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POLSKA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768974"/>
            <a:ext cx="5183188" cy="258687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 smtClean="0"/>
              <a:t>Wartości </a:t>
            </a:r>
            <a:r>
              <a:rPr lang="pl-PL" dirty="0"/>
              <a:t>duchowe i </a:t>
            </a:r>
            <a:r>
              <a:rPr lang="pl-PL" dirty="0" smtClean="0"/>
              <a:t>kolektywistyczne;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Postawy eudajmonistyczne;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Silny wpływ religii/Kościoła Katolickiego.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27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058" y="0"/>
            <a:ext cx="10515600" cy="1325563"/>
          </a:xfrm>
        </p:spPr>
        <p:txBody>
          <a:bodyPr/>
          <a:lstStyle/>
          <a:p>
            <a:r>
              <a:rPr lang="pl-PL" b="1" dirty="0" smtClean="0"/>
              <a:t>Więzi społeczne, zaufanie społeczne, wartości istotne dla mieszkańców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1613648"/>
            <a:ext cx="11317914" cy="48050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Istotnym problemem regionu (jak i całego kraju) jest </a:t>
            </a:r>
            <a:r>
              <a:rPr lang="pl-PL" b="1" dirty="0"/>
              <a:t>bardzo niski poziom zaufania </a:t>
            </a:r>
            <a:r>
              <a:rPr lang="pl-PL" b="1" dirty="0" smtClean="0"/>
              <a:t>społecznego</a:t>
            </a:r>
            <a:r>
              <a:rPr lang="pl-PL" dirty="0"/>
              <a:t> </a:t>
            </a:r>
            <a:r>
              <a:rPr lang="pl-PL" dirty="0" smtClean="0"/>
              <a:t>(17,2%), w tym w szczególności w subregionie szczecinecko-pyrzyckim;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Kapitał </a:t>
            </a:r>
            <a:r>
              <a:rPr lang="pl-PL" b="1" dirty="0"/>
              <a:t>społeczny </a:t>
            </a:r>
            <a:r>
              <a:rPr lang="pl-PL" dirty="0"/>
              <a:t>mierzony liczbą osób, których badani definiują jako przyjaciół</a:t>
            </a:r>
            <a:r>
              <a:rPr lang="pl-PL" b="1" dirty="0"/>
              <a:t> jest w regionie</a:t>
            </a:r>
            <a:r>
              <a:rPr lang="pl-PL" dirty="0"/>
              <a:t> </a:t>
            </a:r>
            <a:r>
              <a:rPr lang="pl-PL" b="1" dirty="0"/>
              <a:t>nieznacznie niższy niż w reszcie </a:t>
            </a:r>
            <a:r>
              <a:rPr lang="pl-PL" b="1" dirty="0" smtClean="0"/>
              <a:t>kraju</a:t>
            </a:r>
            <a:r>
              <a:rPr lang="pl-PL" b="1" dirty="0"/>
              <a:t> </a:t>
            </a:r>
            <a:r>
              <a:rPr lang="pl-PL" dirty="0" smtClean="0"/>
              <a:t>(WZP: 5,78; PL: 6,27). </a:t>
            </a:r>
            <a:r>
              <a:rPr lang="pl-PL" b="1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02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Cele badania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50477"/>
            <a:ext cx="10515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pl-PL" sz="3200" dirty="0" smtClean="0"/>
              <a:t>Sporządzenie </a:t>
            </a:r>
            <a:r>
              <a:rPr lang="pl-PL" sz="3200" dirty="0"/>
              <a:t>diagnozy społecznej Pomorza </a:t>
            </a:r>
            <a:r>
              <a:rPr lang="pl-PL" sz="3200" dirty="0" smtClean="0"/>
              <a:t>Zachodniego; </a:t>
            </a:r>
            <a:endParaRPr lang="pl-PL" sz="3200" dirty="0"/>
          </a:p>
          <a:p>
            <a:pPr marL="514350" lvl="0" indent="-514350">
              <a:buFont typeface="+mj-lt"/>
              <a:buAutoNum type="arabicPeriod"/>
            </a:pPr>
            <a:r>
              <a:rPr lang="pl-PL" sz="3200" dirty="0"/>
              <a:t>Określenie i ocena wpływu realizacji RPO WZ 2014-2020 na poziom włączenia społecznego;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sz="3200" dirty="0"/>
              <a:t>Sporządzenie prognozy </a:t>
            </a:r>
            <a:r>
              <a:rPr lang="pl-PL" sz="3200" dirty="0" smtClean="0"/>
              <a:t>(do 2030 r.) w </a:t>
            </a:r>
            <a:r>
              <a:rPr lang="pl-PL" sz="3200" dirty="0"/>
              <a:t>zakresie rozwoju regionu w sferze społecznej i wypracowanie rekomendacji w zakresie prowadzenia polityki społecznej w regionie.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6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491" y="0"/>
            <a:ext cx="11374582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Jakość życia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dirty="0"/>
              <a:t>x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Mieszkańcy </a:t>
            </a:r>
            <a:r>
              <a:rPr lang="pl-PL" sz="3100" dirty="0"/>
              <a:t>regionu są </a:t>
            </a:r>
            <a:r>
              <a:rPr lang="pl-PL" sz="3100" b="1" dirty="0"/>
              <a:t>generalnie zadowoleni </a:t>
            </a:r>
            <a:r>
              <a:rPr lang="pl-PL" sz="3100" dirty="0"/>
              <a:t>z poszczególnych aspektów 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5096" y="1325563"/>
            <a:ext cx="5157787" cy="424296"/>
          </a:xfrm>
        </p:spPr>
        <p:txBody>
          <a:bodyPr/>
          <a:lstStyle/>
          <a:p>
            <a:pPr algn="ctr"/>
            <a:r>
              <a:rPr lang="pl-PL" dirty="0" smtClean="0"/>
              <a:t>Ocena pozytywna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6256" y="1749859"/>
            <a:ext cx="5706628" cy="49695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1800" b="1" dirty="0" smtClean="0"/>
              <a:t>Aspekty </a:t>
            </a:r>
            <a:r>
              <a:rPr lang="pl-PL" sz="1800" b="1" dirty="0"/>
              <a:t>życia osobistego, rodzinnego, </a:t>
            </a:r>
            <a:r>
              <a:rPr lang="pl-PL" sz="1800" b="1" dirty="0" smtClean="0"/>
              <a:t>towarzyskiego, </a:t>
            </a:r>
            <a:r>
              <a:rPr lang="pl-PL" sz="1800" b="1" dirty="0"/>
              <a:t>i </a:t>
            </a:r>
            <a:r>
              <a:rPr lang="pl-PL" sz="1800" b="1" dirty="0" smtClean="0"/>
              <a:t>zawodowego: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dzieci </a:t>
            </a:r>
            <a:r>
              <a:rPr lang="pl-PL" sz="1800" dirty="0" smtClean="0"/>
              <a:t>(1,29 </a:t>
            </a:r>
            <a:r>
              <a:rPr lang="pl-PL" sz="1800" dirty="0"/>
              <a:t>w skali od 1 </a:t>
            </a:r>
            <a:r>
              <a:rPr lang="pl-PL" sz="1800" dirty="0" smtClean="0"/>
              <a:t>do 4);  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małżeństwa lub związku partnerskiego (1,45);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ze </a:t>
            </a:r>
            <a:r>
              <a:rPr lang="pl-PL" sz="1800" dirty="0"/>
              <a:t>swoich stosunków z najbliższymi w rodzinie (1,48</a:t>
            </a:r>
            <a:r>
              <a:rPr lang="pl-PL" sz="1800" dirty="0" smtClean="0"/>
              <a:t>);</a:t>
            </a:r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warunków mieszkaniowych (1,65);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ze </a:t>
            </a:r>
            <a:r>
              <a:rPr lang="pl-PL" sz="1800" dirty="0"/>
              <a:t>stanu bezpieczeństwa w miejscu zamieszkania (1,68);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ze </a:t>
            </a:r>
            <a:r>
              <a:rPr lang="pl-PL" sz="1800" dirty="0"/>
              <a:t>stosunków z kolegami (grupą przyjaciół) (1,68);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miejscowości, w której żyją (1,74);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pracy zawodowej (1,97);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ze </a:t>
            </a:r>
            <a:r>
              <a:rPr lang="pl-PL" sz="1800" dirty="0"/>
              <a:t>stanu zdrowia (1,99);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sytuacji finansowej własnej rodziny (2,01);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terenów rekreacyjnych w miejscu zamieszkania (2,06);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dostępnych możliwości spędzania wolnego czasu (2,09); </a:t>
            </a:r>
            <a:endParaRPr lang="pl-PL" sz="1800" dirty="0" smtClean="0"/>
          </a:p>
          <a:p>
            <a:pPr>
              <a:spcBef>
                <a:spcPts val="600"/>
              </a:spcBef>
            </a:pPr>
            <a:r>
              <a:rPr lang="pl-PL" sz="1800" dirty="0" smtClean="0"/>
              <a:t>z </a:t>
            </a:r>
            <a:r>
              <a:rPr lang="pl-PL" sz="1800" dirty="0"/>
              <a:t>dostępnej dla dzieci </a:t>
            </a:r>
            <a:r>
              <a:rPr lang="pl-PL" sz="1800" dirty="0" smtClean="0"/>
              <a:t>oferty </a:t>
            </a:r>
            <a:r>
              <a:rPr lang="pl-PL" sz="1800" dirty="0"/>
              <a:t>edukacyjnej (2,16</a:t>
            </a:r>
            <a:r>
              <a:rPr lang="pl-PL" sz="1800" dirty="0" smtClean="0"/>
              <a:t>).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z </a:t>
            </a:r>
            <a:r>
              <a:rPr lang="pl-PL" sz="1600" dirty="0">
                <a:solidFill>
                  <a:schemeClr val="bg1"/>
                </a:solidFill>
              </a:rPr>
              <a:t>perspektyw na przyszłość (2,20); </a:t>
            </a:r>
            <a:endParaRPr lang="pl-PL" sz="1600" dirty="0" smtClean="0">
              <a:solidFill>
                <a:schemeClr val="bg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58488" y="1325563"/>
            <a:ext cx="5183188" cy="477009"/>
          </a:xfrm>
        </p:spPr>
        <p:txBody>
          <a:bodyPr/>
          <a:lstStyle/>
          <a:p>
            <a:pPr algn="ctr"/>
            <a:r>
              <a:rPr lang="pl-PL" dirty="0" smtClean="0"/>
              <a:t>Ocena umiarkowana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58488" y="1802572"/>
            <a:ext cx="5568590" cy="3684588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Dostęp </a:t>
            </a:r>
            <a:r>
              <a:rPr lang="pl-PL" sz="1800" b="1" dirty="0"/>
              <a:t>do szeroko rozumianych usług </a:t>
            </a:r>
            <a:r>
              <a:rPr lang="pl-PL" sz="1800" b="1" dirty="0" smtClean="0"/>
              <a:t>publicznych:</a:t>
            </a:r>
          </a:p>
          <a:p>
            <a:r>
              <a:rPr lang="pl-PL" sz="1800" dirty="0"/>
              <a:t>z lokalnego transportu publicznego (2,33); </a:t>
            </a:r>
            <a:endParaRPr lang="pl-PL" sz="1800" dirty="0" smtClean="0"/>
          </a:p>
          <a:p>
            <a:r>
              <a:rPr lang="pl-PL" sz="1800" dirty="0" smtClean="0"/>
              <a:t>z </a:t>
            </a:r>
            <a:r>
              <a:rPr lang="pl-PL" sz="1800" dirty="0"/>
              <a:t>opieki zdrowotnej (2,54). 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218" y="254289"/>
            <a:ext cx="10993583" cy="1422111"/>
          </a:xfrm>
        </p:spPr>
        <p:txBody>
          <a:bodyPr>
            <a:normAutofit/>
          </a:bodyPr>
          <a:lstStyle/>
          <a:p>
            <a:r>
              <a:rPr lang="pl-PL" sz="4900" b="1" dirty="0" smtClean="0"/>
              <a:t>Jakość życia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1600" b="1" dirty="0" smtClean="0"/>
              <a:t>i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200" b="1" dirty="0"/>
              <a:t>Proszę ocenić, czy w związku z epidemią </a:t>
            </a:r>
            <a:r>
              <a:rPr lang="pl-PL" sz="3200" b="1" dirty="0" err="1"/>
              <a:t>koronawirusa</a:t>
            </a:r>
            <a:r>
              <a:rPr lang="pl-PL" sz="3200" b="1" dirty="0"/>
              <a:t> COVID-19...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292472"/>
              </p:ext>
            </p:extLst>
          </p:nvPr>
        </p:nvGraphicFramePr>
        <p:xfrm>
          <a:off x="838201" y="1828799"/>
          <a:ext cx="10515600" cy="50222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430143"/>
                <a:gridCol w="2085457"/>
              </a:tblGrid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poważnie Pan/i zachorował/a na COVID19?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7,1%</a:t>
                      </a:r>
                      <a:endParaRPr lang="pl-PL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Pana/Pani stan zdrowia pogorszył się ze względu na ograniczenia w funkcjonowaniu służby zdrowia?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22,8%</a:t>
                      </a:r>
                      <a:endParaRPr lang="pl-PL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odczuwał/a Pan/i niepokój, stany lękowe?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40,0%</a:t>
                      </a:r>
                      <a:endParaRPr lang="pl-PL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ograniczył/a Pan/i kontakty z osobami bliskimi?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66,9%</a:t>
                      </a:r>
                      <a:endParaRPr lang="pl-PL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6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stracił/a Pan/i pracę zawodową lub inne źródło utrzymania?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8,3%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zmniejszyły się Pana/Pani dochody?</a:t>
                      </a:r>
                      <a:endParaRPr lang="pl-PL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25,5%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tx1"/>
                          </a:solidFill>
                          <a:effectLst/>
                        </a:rPr>
                        <a:t>Pana/Pani życie zdezorganizowało się w związku z nauką lub pracą zdalną członków Pana/Pani gospodarstwa domowego?</a:t>
                      </a:r>
                      <a:endParaRPr lang="pl-PL" sz="3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tx1"/>
                          </a:solidFill>
                          <a:effectLst/>
                        </a:rPr>
                        <a:t>33,2%</a:t>
                      </a:r>
                      <a:endParaRPr lang="pl-PL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8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218" y="254289"/>
            <a:ext cx="10993583" cy="923347"/>
          </a:xfrm>
        </p:spPr>
        <p:txBody>
          <a:bodyPr>
            <a:normAutofit/>
          </a:bodyPr>
          <a:lstStyle/>
          <a:p>
            <a:r>
              <a:rPr lang="pl-PL" b="1" dirty="0" smtClean="0"/>
              <a:t>Jakość życia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82" y="983674"/>
            <a:ext cx="11942618" cy="5735782"/>
          </a:xfrm>
        </p:spPr>
        <p:txBody>
          <a:bodyPr>
            <a:noAutofit/>
          </a:bodyPr>
          <a:lstStyle/>
          <a:p>
            <a:r>
              <a:rPr lang="pl-PL" sz="3200" dirty="0"/>
              <a:t>Epidemia </a:t>
            </a:r>
            <a:r>
              <a:rPr lang="pl-PL" sz="3200" dirty="0" err="1"/>
              <a:t>koronawirusa</a:t>
            </a:r>
            <a:r>
              <a:rPr lang="pl-PL" sz="3200" dirty="0"/>
              <a:t> wpłynęła negatywnie na jakość życia </a:t>
            </a:r>
            <a:r>
              <a:rPr lang="pl-PL" sz="3200" b="1" dirty="0"/>
              <a:t>kobiet </a:t>
            </a:r>
            <a:r>
              <a:rPr lang="pl-PL" sz="3200" dirty="0"/>
              <a:t>silniej niż w przypadku mężczyzn</a:t>
            </a:r>
            <a:r>
              <a:rPr lang="pl-PL" sz="3200" b="1" dirty="0"/>
              <a:t> </a:t>
            </a:r>
            <a:r>
              <a:rPr lang="pl-PL" sz="3200" dirty="0"/>
              <a:t>w wymiarach zdrowia psychicznego, pracy zarobkowej, a zwłaszcza w wymiarze życia </a:t>
            </a:r>
            <a:r>
              <a:rPr lang="pl-PL" sz="3200" dirty="0" smtClean="0"/>
              <a:t>codziennego</a:t>
            </a:r>
            <a:r>
              <a:rPr lang="pl-PL" sz="3200" dirty="0"/>
              <a:t>;</a:t>
            </a:r>
            <a:endParaRPr lang="pl-PL" sz="3200" dirty="0" smtClean="0"/>
          </a:p>
          <a:p>
            <a:r>
              <a:rPr lang="pl-PL" sz="3200" dirty="0" smtClean="0"/>
              <a:t>W </a:t>
            </a:r>
            <a:r>
              <a:rPr lang="pl-PL" sz="3200" dirty="0"/>
              <a:t>aspekcie pracy zawodowej najsilniej epidemia </a:t>
            </a:r>
            <a:r>
              <a:rPr lang="pl-PL" sz="3200" dirty="0" err="1"/>
              <a:t>koronawirusa</a:t>
            </a:r>
            <a:r>
              <a:rPr lang="pl-PL" sz="3200" dirty="0"/>
              <a:t> SARS-CoV-2 uderzyła w mieszkańców </a:t>
            </a:r>
            <a:r>
              <a:rPr lang="pl-PL" sz="3200" b="1" dirty="0"/>
              <a:t>subregionu </a:t>
            </a:r>
            <a:r>
              <a:rPr lang="pl-PL" sz="3200" b="1" dirty="0" smtClean="0"/>
              <a:t>koszalińskiego;</a:t>
            </a:r>
          </a:p>
          <a:p>
            <a:r>
              <a:rPr lang="pl-PL" sz="3200" b="1" dirty="0" smtClean="0"/>
              <a:t>Osoby </a:t>
            </a:r>
            <a:r>
              <a:rPr lang="pl-PL" sz="3200" b="1" dirty="0"/>
              <a:t>starsze </a:t>
            </a:r>
            <a:r>
              <a:rPr lang="pl-PL" sz="3200" dirty="0"/>
              <a:t>w największym stopniu ograniczyły kontakty z osobami </a:t>
            </a:r>
            <a:r>
              <a:rPr lang="pl-PL" sz="3200" dirty="0" smtClean="0"/>
              <a:t>bliskimi</a:t>
            </a:r>
            <a:r>
              <a:rPr lang="pl-PL" sz="3200" dirty="0"/>
              <a:t>;</a:t>
            </a:r>
            <a:endParaRPr lang="pl-PL" sz="3200" dirty="0" smtClean="0"/>
          </a:p>
          <a:p>
            <a:r>
              <a:rPr lang="pl-PL" sz="3200" b="1" dirty="0" smtClean="0"/>
              <a:t>Osoby najmłodsze</a:t>
            </a:r>
            <a:r>
              <a:rPr lang="pl-PL" sz="3200" dirty="0" smtClean="0"/>
              <a:t> </a:t>
            </a:r>
            <a:r>
              <a:rPr lang="pl-PL" sz="3200" dirty="0"/>
              <a:t>(uczniowie i studenci, a także rodzice dzieci w wieku żłobkowym, przedszkolnym i wczesnoszkolnym) </a:t>
            </a:r>
            <a:r>
              <a:rPr lang="pl-PL" sz="3200" b="1" dirty="0"/>
              <a:t>o</a:t>
            </a:r>
            <a:r>
              <a:rPr lang="pl-PL" sz="3200" dirty="0"/>
              <a:t>dczuli skutki w zakresie życia codziennego w związku z przejściem na system nauki zdalnej, a także w zakresie pracy zawodowej (utrata zatrudnienia lub zmniejszenie się dochodów</a:t>
            </a:r>
            <a:r>
              <a:rPr lang="pl-PL" sz="3200" dirty="0" smtClean="0"/>
              <a:t>).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86083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900" y="-134071"/>
            <a:ext cx="10515600" cy="1325563"/>
          </a:xfrm>
        </p:spPr>
        <p:txBody>
          <a:bodyPr/>
          <a:lstStyle/>
          <a:p>
            <a:r>
              <a:rPr lang="pl-PL" b="1" dirty="0" smtClean="0"/>
              <a:t>Aktywność społeczna mieszkańców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890" y="1191492"/>
            <a:ext cx="11797145" cy="5541819"/>
          </a:xfrm>
        </p:spPr>
        <p:txBody>
          <a:bodyPr>
            <a:noAutofit/>
          </a:bodyPr>
          <a:lstStyle/>
          <a:p>
            <a:r>
              <a:rPr lang="pl-PL" sz="3000" dirty="0"/>
              <a:t>Aktywność społeczna mieszkańców regionu jest nieco niższa, na tle kraju, w aspekcie </a:t>
            </a:r>
            <a:r>
              <a:rPr lang="pl-PL" sz="3000" b="1" dirty="0" smtClean="0"/>
              <a:t>frekwencji wyborczej </a:t>
            </a:r>
            <a:r>
              <a:rPr lang="pl-PL" sz="3000" dirty="0"/>
              <a:t>oraz w aspekcie rozwoju </a:t>
            </a:r>
            <a:r>
              <a:rPr lang="pl-PL" sz="3000" b="1" dirty="0"/>
              <a:t>sektora </a:t>
            </a:r>
            <a:r>
              <a:rPr lang="pl-PL" sz="3000" b="1" dirty="0" smtClean="0"/>
              <a:t>NGO</a:t>
            </a:r>
            <a:r>
              <a:rPr lang="pl-PL" sz="3000" dirty="0" smtClean="0"/>
              <a:t>,</a:t>
            </a:r>
          </a:p>
          <a:p>
            <a:r>
              <a:rPr lang="pl-PL" sz="3000" dirty="0" smtClean="0"/>
              <a:t>Poziom </a:t>
            </a:r>
            <a:r>
              <a:rPr lang="pl-PL" sz="3000" dirty="0"/>
              <a:t>aktywności społecznej mieszkańców regionu nie różnił się w 2015 r. istotnie od reszty kraju w żadnym z następujących wymiarów</a:t>
            </a:r>
            <a:r>
              <a:rPr lang="pl-PL" sz="3000" b="1" dirty="0"/>
              <a:t>: działalność na rzecz społeczności lokalnej; członkostwo w organizacjach; aktywny udział w pracach organizacji; udział w zebraniach publicznych, wykonywanie nieodpłatnej pracy lub nieodpłatne świadczenie usług na rzecz osób spoza rodziny lub na rzecz organizacji </a:t>
            </a:r>
            <a:r>
              <a:rPr lang="pl-PL" sz="3000" b="1" dirty="0" smtClean="0"/>
              <a:t>społecznej;</a:t>
            </a:r>
            <a:endParaRPr lang="pl-PL" sz="3000" b="1" dirty="0"/>
          </a:p>
          <a:p>
            <a:r>
              <a:rPr lang="pl-PL" sz="3000" dirty="0"/>
              <a:t>Najbardziej aktywne społecznie w regionie są przede wszystkim </a:t>
            </a:r>
            <a:r>
              <a:rPr lang="pl-PL" sz="3000" b="1" dirty="0"/>
              <a:t>osoby z wykształceniem wyższym i policealnym</a:t>
            </a:r>
            <a:r>
              <a:rPr lang="pl-PL" sz="3000" dirty="0"/>
              <a:t>, a także </a:t>
            </a:r>
            <a:r>
              <a:rPr lang="pl-PL" sz="3000" b="1" dirty="0"/>
              <a:t>mieszkańcy dużych miast</a:t>
            </a:r>
            <a:r>
              <a:rPr lang="pl-PL" sz="3000" dirty="0"/>
              <a:t>, </a:t>
            </a:r>
            <a:r>
              <a:rPr lang="pl-PL" sz="3000" b="1" dirty="0"/>
              <a:t>osoby młodsze </a:t>
            </a:r>
            <a:r>
              <a:rPr lang="pl-PL" sz="3000" dirty="0"/>
              <a:t>i </a:t>
            </a:r>
            <a:r>
              <a:rPr lang="pl-PL" sz="3000" b="1" dirty="0"/>
              <a:t>mężczyźni</a:t>
            </a:r>
            <a:r>
              <a:rPr lang="pl-PL" sz="3000" dirty="0"/>
              <a:t>. Najmniej aktywne społecznie są </a:t>
            </a:r>
            <a:r>
              <a:rPr lang="pl-PL" sz="3000" b="1" dirty="0"/>
              <a:t>osoby bierne zawodowo</a:t>
            </a:r>
            <a:r>
              <a:rPr lang="pl-PL" sz="3000" dirty="0"/>
              <a:t>, w tym renciści i emeryci</a:t>
            </a:r>
            <a:r>
              <a:rPr lang="pl-PL" sz="3000" dirty="0" smtClean="0"/>
              <a:t>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61746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8655" y="365125"/>
            <a:ext cx="11693235" cy="75709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Specyfika społeczna i zróżnicowanie wewnętrzne </a:t>
            </a:r>
            <a:r>
              <a:rPr lang="pl-PL" b="1" dirty="0" smtClean="0"/>
              <a:t>regionu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8372" y="1122218"/>
            <a:ext cx="11353800" cy="5387254"/>
          </a:xfrm>
        </p:spPr>
        <p:txBody>
          <a:bodyPr>
            <a:noAutofit/>
          </a:bodyPr>
          <a:lstStyle/>
          <a:p>
            <a:r>
              <a:rPr lang="pl-PL" sz="3000" b="1" dirty="0" smtClean="0"/>
              <a:t>Wysoki udział  </a:t>
            </a:r>
            <a:r>
              <a:rPr lang="pl-PL" sz="3000" b="1" dirty="0"/>
              <a:t>obszarów </a:t>
            </a:r>
            <a:r>
              <a:rPr lang="pl-PL" sz="3000" b="1" dirty="0" smtClean="0"/>
              <a:t>popegeerowskich</a:t>
            </a:r>
            <a:r>
              <a:rPr lang="pl-PL" sz="3000" dirty="0" smtClean="0"/>
              <a:t>, kumulujących </a:t>
            </a:r>
            <a:r>
              <a:rPr lang="pl-PL" sz="3000" dirty="0"/>
              <a:t>problemy społeczne, wyludniających </a:t>
            </a:r>
            <a:r>
              <a:rPr lang="pl-PL" sz="3000" dirty="0" smtClean="0"/>
              <a:t>się. </a:t>
            </a:r>
            <a:endParaRPr lang="pl-PL" sz="3000" dirty="0"/>
          </a:p>
          <a:p>
            <a:r>
              <a:rPr lang="pl-PL" sz="3000" b="1" dirty="0"/>
              <a:t>D</a:t>
            </a:r>
            <a:r>
              <a:rPr lang="pl-PL" sz="3000" b="1" dirty="0" smtClean="0"/>
              <a:t>ość </a:t>
            </a:r>
            <a:r>
              <a:rPr lang="pl-PL" sz="3000" b="1" dirty="0"/>
              <a:t>duże zróżnicowanie w zakresie poziomu rozwoju i jakości życia ośrodków miejskich i obszarów wiejskich, zwłaszcza popegeerowskich, znajdujących się w </a:t>
            </a:r>
            <a:r>
              <a:rPr lang="pl-PL" sz="3000" b="1" dirty="0" smtClean="0"/>
              <a:t>SSW</a:t>
            </a:r>
            <a:r>
              <a:rPr lang="pl-PL" sz="3000" dirty="0" smtClean="0"/>
              <a:t>. </a:t>
            </a:r>
            <a:r>
              <a:rPr lang="pl-PL" sz="3000" dirty="0"/>
              <a:t>Obszary wiejskie </a:t>
            </a:r>
            <a:r>
              <a:rPr lang="pl-PL" sz="3000" dirty="0" smtClean="0"/>
              <a:t>przy dużych miastach to „sypialnie”;</a:t>
            </a:r>
            <a:endParaRPr lang="pl-PL" sz="3000" dirty="0"/>
          </a:p>
          <a:p>
            <a:r>
              <a:rPr lang="pl-PL" sz="3000" b="1" dirty="0" smtClean="0"/>
              <a:t>Największe </a:t>
            </a:r>
            <a:r>
              <a:rPr lang="pl-PL" sz="3000" b="1" dirty="0"/>
              <a:t>miasta (Szczecin, Koszalin) nie są zlokalizowane w centrum </a:t>
            </a:r>
            <a:r>
              <a:rPr lang="pl-PL" sz="3000" b="1" dirty="0" smtClean="0"/>
              <a:t>regionu</a:t>
            </a:r>
            <a:r>
              <a:rPr lang="pl-PL" sz="3000" dirty="0" smtClean="0"/>
              <a:t>, </a:t>
            </a:r>
            <a:r>
              <a:rPr lang="pl-PL" sz="3000" dirty="0"/>
              <a:t>co sprzyja migracjom z mniejszych miejscowości poza </a:t>
            </a:r>
            <a:r>
              <a:rPr lang="pl-PL" sz="3000" dirty="0" smtClean="0"/>
              <a:t>region);</a:t>
            </a:r>
            <a:endParaRPr lang="pl-PL" sz="3000" dirty="0"/>
          </a:p>
          <a:p>
            <a:r>
              <a:rPr lang="pl-PL" sz="3000" dirty="0"/>
              <a:t>Barierą rozwojową obszarów wiejskich i małomiasteczkowych w regionie jest </a:t>
            </a:r>
            <a:r>
              <a:rPr lang="pl-PL" sz="3000" b="1" dirty="0"/>
              <a:t>objęcie znacznej części województwa różnymi formami ochrony przyrody.</a:t>
            </a:r>
            <a:r>
              <a:rPr lang="pl-PL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523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604692"/>
          </a:xfrm>
        </p:spPr>
        <p:txBody>
          <a:bodyPr>
            <a:noAutofit/>
          </a:bodyPr>
          <a:lstStyle/>
          <a:p>
            <a:r>
              <a:rPr lang="pl-PL" dirty="0" smtClean="0"/>
              <a:t>Hierarchia problemów społecznych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836" y="969818"/>
            <a:ext cx="11242964" cy="5888182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/>
              <a:t>Starzenie się społeczeństwa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Trudna sytuacja mieszkaniowa (niedobór przystępnych cenowo mieszkań)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Uzależnienia, np. od alkoholu, od Internetu itd.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Wyuczona bezradność, uzależnienie mieszkańców od korzystania z pomocy społecznej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Długotrwała bierność zawodowa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Brak lub utrudniony dostęp mieszkańców do transportu publicznego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Niepełnosprawność mieszkańców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Słabe więzi społeczne pomiędzy mieszkańcami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Migracja, wyprowadzki mieszkańców, zwłaszcza młodych, poza gminę/powiat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Długotrwałe </a:t>
            </a:r>
            <a:r>
              <a:rPr lang="pl-PL" dirty="0" smtClean="0"/>
              <a:t>bezrobocie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33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604692"/>
          </a:xfrm>
        </p:spPr>
        <p:txBody>
          <a:bodyPr>
            <a:noAutofit/>
          </a:bodyPr>
          <a:lstStyle/>
          <a:p>
            <a:r>
              <a:rPr lang="pl-PL" dirty="0" smtClean="0"/>
              <a:t>Hierarchia problemów społecznych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382" y="803563"/>
            <a:ext cx="11104418" cy="588818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Zły stan zdrowia psychicznego mieszkańców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Problemy opiekuńczo-wychowawcze rodzin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Przemoc, w tym w szczególności przemoc domowa/ przemoc rówieśnicza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Utrudniony dostęp mieszkańców do usług publicznych, takich jak edukacja, ochrona zdrowia, kultura i rekreacja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Podejmowanie </a:t>
            </a:r>
            <a:r>
              <a:rPr lang="pl-PL" sz="2400" dirty="0" err="1"/>
              <a:t>zachowań</a:t>
            </a:r>
            <a:r>
              <a:rPr lang="pl-PL" sz="2400" dirty="0"/>
              <a:t> ryzykownych przez młodzież (np. ryzykowne zachowania seksualne, eksperymentowanie ze środkami psychoaktywnymi itp.)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Ubóstwo mieszkańców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Problemy z integracją społeczną osób opuszczających placówki penitencjarne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Problemy z integracją społeczną usamodzielniających się wychowanków pieczy zastępczej oraz wychowanków MOW i MOS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Bezdomność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Niedożywienie mieszkańców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/>
              <a:t>Problemy z integracją społeczną imigrantów przyjeżdżających do gminy/powiatu</a:t>
            </a:r>
          </a:p>
        </p:txBody>
      </p:sp>
    </p:spTree>
    <p:extLst>
      <p:ext uri="{BB962C8B-B14F-4D97-AF65-F5344CB8AC3E}">
        <p14:creationId xmlns:p14="http://schemas.microsoft.com/office/powerpoint/2010/main" val="273413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81784"/>
          </a:xfrm>
        </p:spPr>
        <p:txBody>
          <a:bodyPr/>
          <a:lstStyle/>
          <a:p>
            <a:r>
              <a:rPr lang="pl-PL" dirty="0"/>
              <a:t>Hierarchia problemów społecznych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282844"/>
            <a:ext cx="5157787" cy="59314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Duże miasta	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2400" y="2171264"/>
            <a:ext cx="5845175" cy="476596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podejmowanie </a:t>
            </a:r>
            <a:r>
              <a:rPr lang="pl-PL" dirty="0" err="1"/>
              <a:t>zachowań</a:t>
            </a:r>
            <a:r>
              <a:rPr lang="pl-PL" dirty="0"/>
              <a:t> ryzykownych przez </a:t>
            </a:r>
            <a:r>
              <a:rPr lang="pl-PL" dirty="0" smtClean="0"/>
              <a:t>młodzież; </a:t>
            </a:r>
          </a:p>
          <a:p>
            <a:r>
              <a:rPr lang="pl-PL" dirty="0" smtClean="0"/>
              <a:t>problem </a:t>
            </a:r>
            <a:r>
              <a:rPr lang="pl-PL" dirty="0"/>
              <a:t>trudnej sytuacji </a:t>
            </a:r>
            <a:r>
              <a:rPr lang="pl-PL" dirty="0" smtClean="0"/>
              <a:t>mieszkaniowej; </a:t>
            </a:r>
          </a:p>
          <a:p>
            <a:r>
              <a:rPr lang="pl-PL" dirty="0" smtClean="0"/>
              <a:t>integracja </a:t>
            </a:r>
            <a:r>
              <a:rPr lang="pl-PL" dirty="0"/>
              <a:t>społeczna </a:t>
            </a:r>
            <a:r>
              <a:rPr lang="pl-PL" dirty="0" smtClean="0"/>
              <a:t>imigrantów;</a:t>
            </a:r>
          </a:p>
          <a:p>
            <a:r>
              <a:rPr lang="pl-PL" dirty="0" smtClean="0"/>
              <a:t>problem </a:t>
            </a:r>
            <a:r>
              <a:rPr lang="pl-PL" dirty="0"/>
              <a:t>alienacji/słabych więzi </a:t>
            </a:r>
            <a:r>
              <a:rPr lang="pl-PL" dirty="0" smtClean="0"/>
              <a:t>społecznych; </a:t>
            </a:r>
          </a:p>
          <a:p>
            <a:r>
              <a:rPr lang="pl-PL" dirty="0" err="1" smtClean="0"/>
              <a:t>suburbanizacja</a:t>
            </a:r>
            <a:r>
              <a:rPr lang="pl-PL" dirty="0"/>
              <a:t>; </a:t>
            </a:r>
            <a:endParaRPr lang="pl-PL" dirty="0" smtClean="0"/>
          </a:p>
          <a:p>
            <a:r>
              <a:rPr lang="pl-PL" dirty="0" smtClean="0"/>
              <a:t>zły </a:t>
            </a:r>
            <a:r>
              <a:rPr lang="pl-PL" dirty="0"/>
              <a:t>stan zdrowia </a:t>
            </a:r>
            <a:r>
              <a:rPr lang="pl-PL" dirty="0" smtClean="0"/>
              <a:t>psychicznego; </a:t>
            </a:r>
          </a:p>
          <a:p>
            <a:r>
              <a:rPr lang="pl-PL" dirty="0" smtClean="0"/>
              <a:t>problemy </a:t>
            </a:r>
            <a:r>
              <a:rPr lang="pl-PL" dirty="0"/>
              <a:t>opiekuńczo-wychowawcze rodzin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282844"/>
            <a:ext cx="6019801" cy="82391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Małe gminy wiejskie i miejsko-wiejskie (SSW)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199" y="2286645"/>
            <a:ext cx="5881255" cy="4535201"/>
          </a:xfrm>
        </p:spPr>
        <p:txBody>
          <a:bodyPr/>
          <a:lstStyle/>
          <a:p>
            <a:r>
              <a:rPr lang="pl-PL" dirty="0" smtClean="0"/>
              <a:t>uzależnienia;</a:t>
            </a:r>
          </a:p>
          <a:p>
            <a:r>
              <a:rPr lang="pl-PL" dirty="0" smtClean="0"/>
              <a:t>wyuczona bezradność </a:t>
            </a:r>
            <a:r>
              <a:rPr lang="pl-PL" dirty="0"/>
              <a:t>i </a:t>
            </a:r>
            <a:r>
              <a:rPr lang="pl-PL" dirty="0" smtClean="0"/>
              <a:t>uzależnienie </a:t>
            </a:r>
            <a:r>
              <a:rPr lang="pl-PL" dirty="0"/>
              <a:t>od korzystania z pomocy społecznej; </a:t>
            </a:r>
            <a:endParaRPr lang="pl-PL" dirty="0" smtClean="0"/>
          </a:p>
          <a:p>
            <a:r>
              <a:rPr lang="pl-PL" dirty="0" smtClean="0"/>
              <a:t>długotrwała </a:t>
            </a:r>
            <a:r>
              <a:rPr lang="pl-PL" dirty="0"/>
              <a:t>bierność zawodowa i długotrwałe bezrobocie; </a:t>
            </a:r>
            <a:endParaRPr lang="pl-PL" dirty="0" smtClean="0"/>
          </a:p>
          <a:p>
            <a:r>
              <a:rPr lang="pl-PL" dirty="0" smtClean="0"/>
              <a:t>braku </a:t>
            </a:r>
            <a:r>
              <a:rPr lang="pl-PL" dirty="0"/>
              <a:t>dostępu lub </a:t>
            </a:r>
            <a:r>
              <a:rPr lang="pl-PL" dirty="0" smtClean="0"/>
              <a:t>utrudniony dostęp do </a:t>
            </a:r>
            <a:r>
              <a:rPr lang="pl-PL" dirty="0"/>
              <a:t>transportu publicznego</a:t>
            </a:r>
            <a:r>
              <a:rPr lang="pl-PL" b="1" dirty="0"/>
              <a:t> </a:t>
            </a:r>
            <a:r>
              <a:rPr lang="pl-PL" dirty="0"/>
              <a:t>i innych usług publicznych.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36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106"/>
          </a:xfrm>
        </p:spPr>
        <p:txBody>
          <a:bodyPr/>
          <a:lstStyle/>
          <a:p>
            <a:r>
              <a:rPr lang="pl-PL" b="1" dirty="0"/>
              <a:t>Osoby z </a:t>
            </a:r>
            <a:r>
              <a:rPr lang="pl-PL" b="1" dirty="0" smtClean="0"/>
              <a:t>niepełnosprawnością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237" y="984106"/>
            <a:ext cx="11762508" cy="5721493"/>
          </a:xfrm>
        </p:spPr>
        <p:txBody>
          <a:bodyPr>
            <a:normAutofit lnSpcReduction="10000"/>
          </a:bodyPr>
          <a:lstStyle/>
          <a:p>
            <a:r>
              <a:rPr lang="pl-PL" sz="3200" dirty="0" smtClean="0"/>
              <a:t>Ok</a:t>
            </a:r>
            <a:r>
              <a:rPr lang="pl-PL" sz="3200" dirty="0"/>
              <a:t>. </a:t>
            </a:r>
            <a:r>
              <a:rPr lang="pl-PL" sz="3200" b="1" dirty="0"/>
              <a:t>102 tys</a:t>
            </a:r>
            <a:r>
              <a:rPr lang="pl-PL" sz="3200" b="1" dirty="0" smtClean="0"/>
              <a:t>. </a:t>
            </a:r>
            <a:r>
              <a:rPr lang="pl-PL" sz="3200" dirty="0" smtClean="0"/>
              <a:t>os., </a:t>
            </a:r>
            <a:r>
              <a:rPr lang="pl-PL" sz="3200" dirty="0"/>
              <a:t>z czego </a:t>
            </a:r>
            <a:r>
              <a:rPr lang="pl-PL" sz="3200" b="1" dirty="0"/>
              <a:t>54 tys</a:t>
            </a:r>
            <a:r>
              <a:rPr lang="pl-PL" sz="3200" dirty="0"/>
              <a:t>. </a:t>
            </a:r>
            <a:r>
              <a:rPr lang="pl-PL" sz="3200" dirty="0" smtClean="0"/>
              <a:t>os. w </a:t>
            </a:r>
            <a:r>
              <a:rPr lang="pl-PL" sz="3200" dirty="0"/>
              <a:t>wieku produkcyjnym (4,8% populacji w wieku produkcyjnym</a:t>
            </a:r>
            <a:r>
              <a:rPr lang="pl-PL" sz="3200" dirty="0" smtClean="0"/>
              <a:t>) to ON w stopniu znacznym lub umiarkowanym;</a:t>
            </a:r>
          </a:p>
          <a:p>
            <a:r>
              <a:rPr lang="pl-PL" sz="3200" dirty="0" smtClean="0"/>
              <a:t>Ok. </a:t>
            </a:r>
            <a:r>
              <a:rPr lang="pl-PL" sz="3200" b="1" dirty="0" smtClean="0"/>
              <a:t>60 tys. </a:t>
            </a:r>
            <a:r>
              <a:rPr lang="pl-PL" sz="3200" dirty="0" smtClean="0"/>
              <a:t>os. starszych </a:t>
            </a:r>
            <a:r>
              <a:rPr lang="pl-PL" sz="3200" dirty="0"/>
              <a:t>– niesamodzielnych, wymagających </a:t>
            </a:r>
            <a:r>
              <a:rPr lang="pl-PL" sz="3200" dirty="0" smtClean="0"/>
              <a:t>wsparcia;</a:t>
            </a:r>
          </a:p>
          <a:p>
            <a:r>
              <a:rPr lang="pl-PL" sz="3200" b="1" dirty="0"/>
              <a:t>Wskaźnik zatrudnienia </a:t>
            </a:r>
            <a:r>
              <a:rPr lang="pl-PL" sz="3200" b="1" dirty="0" smtClean="0"/>
              <a:t>ON </a:t>
            </a:r>
            <a:r>
              <a:rPr lang="pl-PL" sz="3200" dirty="0" smtClean="0"/>
              <a:t>w </a:t>
            </a:r>
            <a:r>
              <a:rPr lang="pl-PL" sz="3200" dirty="0"/>
              <a:t>wieku 16-64 lata: w 2006 r. – 8,3%, w 2019 r. – 19,8</a:t>
            </a:r>
            <a:r>
              <a:rPr lang="pl-PL" sz="3200" dirty="0" smtClean="0"/>
              <a:t>% (nadal bardzo mało!);</a:t>
            </a:r>
          </a:p>
          <a:p>
            <a:r>
              <a:rPr lang="pl-PL" sz="3200" dirty="0" smtClean="0"/>
              <a:t>Drożność </a:t>
            </a:r>
            <a:r>
              <a:rPr lang="pl-PL" sz="3200" dirty="0"/>
              <a:t>i skuteczność systemu aktywizacji zawodowej osób z niepełnosprawnościami jest niska </a:t>
            </a:r>
            <a:r>
              <a:rPr lang="pl-PL" sz="3200" dirty="0" smtClean="0"/>
              <a:t>– problem ma wiele przyczyn, w tym brak motywacji WTZ, ŚDS, ZAZ;</a:t>
            </a:r>
          </a:p>
          <a:p>
            <a:r>
              <a:rPr lang="pl-PL" sz="3200" b="1" dirty="0" smtClean="0"/>
              <a:t>Rodzinni </a:t>
            </a:r>
            <a:r>
              <a:rPr lang="pl-PL" sz="3200" b="1" dirty="0"/>
              <a:t>opiekunowie osób z niepełnosprawnością i osób </a:t>
            </a:r>
            <a:r>
              <a:rPr lang="pl-PL" sz="3200" b="1" dirty="0" smtClean="0"/>
              <a:t>starszych - </a:t>
            </a:r>
            <a:r>
              <a:rPr lang="pl-PL" sz="3200" dirty="0"/>
              <a:t>ok. 80 tys. osób, z czego ok. 16 tys</a:t>
            </a:r>
            <a:r>
              <a:rPr lang="pl-PL" sz="3200" dirty="0" smtClean="0"/>
              <a:t>. „na pełen etat”.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9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930"/>
          </a:xfrm>
        </p:spPr>
        <p:txBody>
          <a:bodyPr/>
          <a:lstStyle/>
          <a:p>
            <a:r>
              <a:rPr lang="pl-PL" b="1" dirty="0"/>
              <a:t>I</a:t>
            </a:r>
            <a:r>
              <a:rPr lang="pl-PL" b="1" dirty="0" smtClean="0"/>
              <a:t>migranci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81" y="748144"/>
            <a:ext cx="11928763" cy="6012873"/>
          </a:xfrm>
        </p:spPr>
        <p:txBody>
          <a:bodyPr>
            <a:normAutofit/>
          </a:bodyPr>
          <a:lstStyle/>
          <a:p>
            <a:r>
              <a:rPr lang="pl-PL" dirty="0" smtClean="0"/>
              <a:t>Aktualnie </a:t>
            </a:r>
            <a:r>
              <a:rPr lang="pl-PL" b="1" dirty="0" smtClean="0"/>
              <a:t>ok. 100 tys</a:t>
            </a:r>
            <a:r>
              <a:rPr lang="pl-PL" dirty="0" smtClean="0"/>
              <a:t>. imigrantów w regionie, z czego ok. 60 tys. w aglomeracji szczecińskiej; głównie Ukraińcy;</a:t>
            </a:r>
          </a:p>
          <a:p>
            <a:r>
              <a:rPr lang="pl-PL" dirty="0" smtClean="0"/>
              <a:t>Imigracja powszechnie oceniana pozytywnie;</a:t>
            </a:r>
            <a:endParaRPr lang="pl-PL" dirty="0"/>
          </a:p>
          <a:p>
            <a:r>
              <a:rPr lang="pl-PL" dirty="0" smtClean="0"/>
              <a:t>Problemy</a:t>
            </a:r>
            <a:r>
              <a:rPr lang="pl-PL" dirty="0"/>
              <a:t> </a:t>
            </a:r>
            <a:r>
              <a:rPr lang="pl-PL" dirty="0" smtClean="0"/>
              <a:t>migrantów: </a:t>
            </a:r>
          </a:p>
          <a:p>
            <a:pPr lvl="1"/>
            <a:r>
              <a:rPr lang="pl-PL" sz="2800" b="1" dirty="0" smtClean="0"/>
              <a:t>trudności </a:t>
            </a:r>
            <a:r>
              <a:rPr lang="pl-PL" sz="2800" b="1" dirty="0"/>
              <a:t>w załatwieniu spraw formalnych </a:t>
            </a:r>
            <a:r>
              <a:rPr lang="pl-PL" sz="2800" dirty="0"/>
              <a:t>związanych z legalizacją pobytu i </a:t>
            </a:r>
            <a:r>
              <a:rPr lang="pl-PL" sz="2800" dirty="0" smtClean="0"/>
              <a:t>zatrudnienia;</a:t>
            </a:r>
          </a:p>
          <a:p>
            <a:pPr lvl="1"/>
            <a:r>
              <a:rPr lang="pl-PL" sz="2800" b="1" dirty="0" smtClean="0"/>
              <a:t>słabe </a:t>
            </a:r>
            <a:r>
              <a:rPr lang="pl-PL" sz="2800" b="1" dirty="0"/>
              <a:t>przygotowanie przedszkoli i szkół </a:t>
            </a:r>
            <a:r>
              <a:rPr lang="pl-PL" sz="2800" dirty="0"/>
              <a:t>do pracy z dziećmi – imigrantami; </a:t>
            </a:r>
            <a:endParaRPr lang="pl-PL" sz="2800" dirty="0" smtClean="0"/>
          </a:p>
          <a:p>
            <a:pPr lvl="1"/>
            <a:r>
              <a:rPr lang="pl-PL" sz="2800" dirty="0" smtClean="0"/>
              <a:t>ograniczony </a:t>
            </a:r>
            <a:r>
              <a:rPr lang="pl-PL" sz="2800" dirty="0"/>
              <a:t>dostęp do przystępnych </a:t>
            </a:r>
            <a:r>
              <a:rPr lang="pl-PL" sz="2800" dirty="0" smtClean="0"/>
              <a:t>cenowo </a:t>
            </a:r>
            <a:r>
              <a:rPr lang="pl-PL" sz="2800" b="1" dirty="0"/>
              <a:t>mieszkań</a:t>
            </a:r>
            <a:r>
              <a:rPr lang="pl-PL" sz="2800" dirty="0"/>
              <a:t>; </a:t>
            </a:r>
            <a:endParaRPr lang="pl-PL" sz="2800" dirty="0" smtClean="0"/>
          </a:p>
          <a:p>
            <a:pPr lvl="1"/>
            <a:r>
              <a:rPr lang="pl-PL" sz="2800" b="1" dirty="0" smtClean="0"/>
              <a:t>podejmowanie </a:t>
            </a:r>
            <a:r>
              <a:rPr lang="pl-PL" sz="2800" b="1" dirty="0"/>
              <a:t>zatrudnienia poniżej kwalifikacji </a:t>
            </a:r>
            <a:r>
              <a:rPr lang="pl-PL" sz="2800" dirty="0"/>
              <a:t>oraz </a:t>
            </a:r>
            <a:r>
              <a:rPr lang="pl-PL" sz="2800" b="1" dirty="0"/>
              <a:t>nadużycia ze strony niektórych nieuczciwych pracodawców</a:t>
            </a:r>
            <a:r>
              <a:rPr lang="pl-PL" sz="2800" dirty="0"/>
              <a:t>; </a:t>
            </a:r>
            <a:endParaRPr lang="pl-PL" sz="2800" dirty="0" smtClean="0"/>
          </a:p>
          <a:p>
            <a:pPr lvl="1"/>
            <a:r>
              <a:rPr lang="pl-PL" sz="2800" b="1" dirty="0" smtClean="0"/>
              <a:t>problemy </a:t>
            </a:r>
            <a:r>
              <a:rPr lang="pl-PL" sz="2800" b="1" dirty="0"/>
              <a:t>natury psychicznej, </a:t>
            </a:r>
            <a:r>
              <a:rPr lang="pl-PL" sz="2800" dirty="0"/>
              <a:t>typowe dla </a:t>
            </a:r>
            <a:r>
              <a:rPr lang="pl-PL" sz="2800" dirty="0" smtClean="0"/>
              <a:t>imigrantów.</a:t>
            </a:r>
            <a:endParaRPr lang="pl-PL" sz="2800" dirty="0"/>
          </a:p>
          <a:p>
            <a:r>
              <a:rPr lang="pl-PL" dirty="0"/>
              <a:t>Wsparcie udzielane migrantom w samorządach lokalnych jest, jak do tej pory, bardzo </a:t>
            </a:r>
            <a:r>
              <a:rPr lang="pl-PL" dirty="0" smtClean="0"/>
              <a:t>ograniczone.</a:t>
            </a:r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280" y="-171320"/>
            <a:ext cx="10515600" cy="1325563"/>
          </a:xfrm>
        </p:spPr>
        <p:txBody>
          <a:bodyPr/>
          <a:lstStyle/>
          <a:p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294" y="914400"/>
            <a:ext cx="10515600" cy="5943600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Analiza danych zastanych</a:t>
            </a:r>
            <a:endParaRPr lang="pl-PL" dirty="0" smtClean="0"/>
          </a:p>
          <a:p>
            <a:r>
              <a:rPr lang="pl-PL" b="1" dirty="0" smtClean="0"/>
              <a:t>Wywiady pogłębione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eksperci,                                  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instytucje regionalne,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JST: miasta, gminy, powiaty,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instytucje </a:t>
            </a:r>
            <a:r>
              <a:rPr lang="pl-PL" dirty="0"/>
              <a:t>pomocy społecznej, </a:t>
            </a:r>
            <a:endParaRPr lang="pl-PL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NGO,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projektodawcy </a:t>
            </a:r>
            <a:r>
              <a:rPr lang="pl-PL" dirty="0"/>
              <a:t>RPO WZ, </a:t>
            </a:r>
            <a:endParaRPr lang="pl-PL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uczestnicy </a:t>
            </a:r>
            <a:r>
              <a:rPr lang="pl-PL" dirty="0"/>
              <a:t>projektów </a:t>
            </a:r>
            <a:r>
              <a:rPr lang="pl-PL" dirty="0" smtClean="0"/>
              <a:t>RPO WZ. </a:t>
            </a:r>
          </a:p>
          <a:p>
            <a:r>
              <a:rPr lang="pl-PL" b="1" dirty="0" smtClean="0"/>
              <a:t>Badania </a:t>
            </a:r>
            <a:r>
              <a:rPr lang="pl-PL" b="1" dirty="0"/>
              <a:t>ilościowe </a:t>
            </a:r>
            <a:endParaRPr lang="pl-PL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mieszkańcy regionu,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uczestnicy projektów RPO </a:t>
            </a:r>
            <a:r>
              <a:rPr lang="pl-PL" dirty="0"/>
              <a:t>WZ; </a:t>
            </a:r>
            <a:endParaRPr lang="pl-PL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/>
              <a:t>projektodawcy RPO WZ.</a:t>
            </a:r>
          </a:p>
          <a:p>
            <a:r>
              <a:rPr lang="pl-PL" b="1" dirty="0" smtClean="0"/>
              <a:t>Panele </a:t>
            </a:r>
            <a:r>
              <a:rPr lang="pl-PL" b="1" dirty="0"/>
              <a:t>i warsztaty z ekspertami, interesariuszami systemu pomocy i integracji społecznej w regionie i in.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98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655" y="171162"/>
            <a:ext cx="10515600" cy="757092"/>
          </a:xfrm>
        </p:spPr>
        <p:txBody>
          <a:bodyPr>
            <a:normAutofit/>
          </a:bodyPr>
          <a:lstStyle/>
          <a:p>
            <a:r>
              <a:rPr lang="pl-PL" b="1" dirty="0"/>
              <a:t>Osoby doświadczające przemocy w </a:t>
            </a:r>
            <a:r>
              <a:rPr lang="pl-PL" b="1" dirty="0" smtClean="0"/>
              <a:t>rodzinie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381" y="928254"/>
            <a:ext cx="11804073" cy="577734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Przybliżoną </a:t>
            </a:r>
            <a:r>
              <a:rPr lang="pl-PL" sz="3200" dirty="0"/>
              <a:t>liczbę rodzin doświadczających problemu przemocy w rodzinie w regionie (przypadki ujawnione) szacować można na </a:t>
            </a:r>
            <a:r>
              <a:rPr lang="pl-PL" sz="3200" b="1" dirty="0" smtClean="0"/>
              <a:t>ok</a:t>
            </a:r>
            <a:r>
              <a:rPr lang="pl-PL" sz="3200" b="1" dirty="0"/>
              <a:t>. 6 tys. rodzin</a:t>
            </a:r>
            <a:r>
              <a:rPr lang="pl-PL" sz="3200" dirty="0"/>
              <a:t> (2019 r</a:t>
            </a:r>
            <a:r>
              <a:rPr lang="pl-PL" sz="3200" dirty="0" smtClean="0"/>
              <a:t>.);</a:t>
            </a:r>
          </a:p>
          <a:p>
            <a:r>
              <a:rPr lang="pl-PL" sz="3200" dirty="0"/>
              <a:t>Skala problemu przemocy w rodzinie, w tym w szczególności przemocy psychicznej, prawdopodobnie </a:t>
            </a:r>
            <a:r>
              <a:rPr lang="pl-PL" sz="3200" b="1" dirty="0"/>
              <a:t>zwiększyła się wskutek pandemii </a:t>
            </a:r>
            <a:r>
              <a:rPr lang="pl-PL" sz="3200" b="1" dirty="0" err="1"/>
              <a:t>koronawirusa</a:t>
            </a:r>
            <a:r>
              <a:rPr lang="pl-PL" sz="3200" b="1" dirty="0"/>
              <a:t> SARS </a:t>
            </a:r>
            <a:r>
              <a:rPr lang="pl-PL" sz="3200" b="1" dirty="0" smtClean="0"/>
              <a:t>CoV-2</a:t>
            </a:r>
            <a:r>
              <a:rPr lang="pl-PL" sz="3200" dirty="0"/>
              <a:t>;</a:t>
            </a:r>
            <a:r>
              <a:rPr lang="pl-PL" sz="3200" dirty="0" smtClean="0"/>
              <a:t> </a:t>
            </a:r>
          </a:p>
          <a:p>
            <a:r>
              <a:rPr lang="pl-PL" sz="3200" b="1" dirty="0"/>
              <a:t>Skuteczność systemu przeciwdziałania przemocy w rodzinie jest w regionie zróżnicowana </a:t>
            </a:r>
            <a:r>
              <a:rPr lang="pl-PL" sz="3200" b="1" dirty="0" smtClean="0"/>
              <a:t>terytorialnie</a:t>
            </a:r>
            <a:r>
              <a:rPr lang="pl-PL" sz="3200" b="1" dirty="0"/>
              <a:t> </a:t>
            </a:r>
            <a:r>
              <a:rPr lang="pl-PL" sz="3200" dirty="0" smtClean="0"/>
              <a:t>(miasta vs wieś);</a:t>
            </a:r>
          </a:p>
          <a:p>
            <a:r>
              <a:rPr lang="pl-PL" sz="3200" dirty="0"/>
              <a:t>Istotnym problemem </a:t>
            </a:r>
            <a:r>
              <a:rPr lang="pl-PL" sz="3200" dirty="0" smtClean="0"/>
              <a:t>jest </a:t>
            </a:r>
            <a:r>
              <a:rPr lang="pl-PL" sz="3200" b="1" dirty="0" smtClean="0"/>
              <a:t>przewlekłość </a:t>
            </a:r>
            <a:r>
              <a:rPr lang="pl-PL" sz="3200" b="1" dirty="0"/>
              <a:t>stosowanych procedur</a:t>
            </a:r>
            <a:r>
              <a:rPr lang="pl-PL" sz="3200" dirty="0"/>
              <a:t>, </a:t>
            </a:r>
            <a:r>
              <a:rPr lang="pl-PL" sz="3200" b="1" dirty="0"/>
              <a:t>zbyt niska współpraca między instytucjami, które powinny być zaangażowane w przeciwdziałanie przemocy w </a:t>
            </a:r>
            <a:r>
              <a:rPr lang="pl-PL" sz="3200" b="1" dirty="0" smtClean="0"/>
              <a:t>rodzinie.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34850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3509" y="198871"/>
            <a:ext cx="10515600" cy="687820"/>
          </a:xfrm>
        </p:spPr>
        <p:txBody>
          <a:bodyPr>
            <a:noAutofit/>
          </a:bodyPr>
          <a:lstStyle/>
          <a:p>
            <a:r>
              <a:rPr lang="pl-PL" b="1" dirty="0"/>
              <a:t>Osoby doświadczające zaburzeń </a:t>
            </a:r>
            <a:r>
              <a:rPr lang="pl-PL" b="1" dirty="0" smtClean="0"/>
              <a:t>psychicznych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094509"/>
            <a:ext cx="12081164" cy="5666508"/>
          </a:xfrm>
        </p:spPr>
        <p:txBody>
          <a:bodyPr>
            <a:normAutofit/>
          </a:bodyPr>
          <a:lstStyle/>
          <a:p>
            <a:r>
              <a:rPr lang="pl-PL" dirty="0" smtClean="0"/>
              <a:t>Przynajmniej </a:t>
            </a:r>
            <a:r>
              <a:rPr lang="pl-PL" dirty="0"/>
              <a:t>jedno zaburzenie psychiczne można rozpoznać w ciągu życia u </a:t>
            </a:r>
            <a:r>
              <a:rPr lang="pl-PL" b="1" dirty="0"/>
              <a:t>23,4%</a:t>
            </a:r>
            <a:r>
              <a:rPr lang="pl-PL" dirty="0"/>
              <a:t> mieszkańców </a:t>
            </a:r>
            <a:r>
              <a:rPr lang="pl-PL" dirty="0" smtClean="0"/>
              <a:t>PL w </a:t>
            </a:r>
            <a:r>
              <a:rPr lang="pl-PL" dirty="0"/>
              <a:t>wieku 18-64 </a:t>
            </a:r>
            <a:r>
              <a:rPr lang="pl-PL" dirty="0" smtClean="0"/>
              <a:t>lata (</a:t>
            </a:r>
            <a:r>
              <a:rPr lang="pl-PL" b="1" dirty="0" smtClean="0"/>
              <a:t>ok. 220 tys. </a:t>
            </a:r>
            <a:r>
              <a:rPr lang="pl-PL" dirty="0" smtClean="0"/>
              <a:t>mieszkańców regionu);</a:t>
            </a:r>
          </a:p>
          <a:p>
            <a:pPr lvl="1"/>
            <a:r>
              <a:rPr lang="pl-PL" dirty="0"/>
              <a:t>zaburzenia związane z używaniem substancji (12,8%), w tym nadużywanie i uzależnienie od alkoholu (11,9%) oraz nadużywanie i uzależnienie od narkotyków (1,4%); </a:t>
            </a:r>
            <a:endParaRPr lang="pl-PL" dirty="0" smtClean="0"/>
          </a:p>
          <a:p>
            <a:pPr lvl="1"/>
            <a:r>
              <a:rPr lang="pl-PL" dirty="0" smtClean="0"/>
              <a:t>zaburzenia </a:t>
            </a:r>
            <a:r>
              <a:rPr lang="pl-PL" dirty="0"/>
              <a:t>nerwicowe (9,6%), w tym fobie specyficzne (4,3%) i fobie społeczne (1,8%); </a:t>
            </a:r>
            <a:endParaRPr lang="pl-PL" dirty="0" smtClean="0"/>
          </a:p>
          <a:p>
            <a:pPr lvl="1"/>
            <a:r>
              <a:rPr lang="pl-PL" dirty="0" smtClean="0"/>
              <a:t>zaburzenia </a:t>
            </a:r>
            <a:r>
              <a:rPr lang="pl-PL" dirty="0"/>
              <a:t>nastroju (3,5%), w tym depresja (3,0%); impulsywne zaburzenia zachowania (3,5</a:t>
            </a:r>
            <a:r>
              <a:rPr lang="pl-PL" dirty="0" smtClean="0"/>
              <a:t>%);</a:t>
            </a:r>
          </a:p>
          <a:p>
            <a:r>
              <a:rPr lang="pl-PL" dirty="0" smtClean="0"/>
              <a:t>Istotny wpływ pandemii </a:t>
            </a:r>
            <a:r>
              <a:rPr lang="pl-PL" dirty="0" err="1"/>
              <a:t>koronawirusa</a:t>
            </a:r>
            <a:r>
              <a:rPr lang="pl-PL" dirty="0"/>
              <a:t> SARS-CoV-2 </a:t>
            </a:r>
            <a:r>
              <a:rPr lang="pl-PL" dirty="0" smtClean="0"/>
              <a:t>na zdrowie psychiczne w </a:t>
            </a:r>
            <a:r>
              <a:rPr lang="pl-PL" dirty="0"/>
              <a:t>szczególności dzieci i </a:t>
            </a:r>
            <a:r>
              <a:rPr lang="pl-PL" dirty="0" smtClean="0"/>
              <a:t>młodzieży;</a:t>
            </a:r>
          </a:p>
          <a:p>
            <a:r>
              <a:rPr lang="pl-PL" dirty="0"/>
              <a:t>Liczba zamachów samobójczych </a:t>
            </a:r>
            <a:r>
              <a:rPr lang="pl-PL" dirty="0" smtClean="0"/>
              <a:t>jest </a:t>
            </a:r>
            <a:r>
              <a:rPr lang="pl-PL" dirty="0"/>
              <a:t>w ostatnich latach w regionie zbliżona do średniej krajowej (w 2019 r. wyniosła </a:t>
            </a:r>
            <a:r>
              <a:rPr lang="pl-PL" dirty="0" smtClean="0"/>
              <a:t>3,10/10 tys. mieszkańców) i wzrasta;</a:t>
            </a:r>
          </a:p>
          <a:p>
            <a:r>
              <a:rPr lang="pl-PL" b="1" dirty="0" smtClean="0"/>
              <a:t>Bardzo utrudniony dostęp </a:t>
            </a:r>
            <a:r>
              <a:rPr lang="pl-PL" b="1" dirty="0"/>
              <a:t>do różnych form wsparcia dla osób doświadczających kryzysów psychicznych, w tym do leczenia </a:t>
            </a:r>
            <a:r>
              <a:rPr lang="pl-PL" b="1" dirty="0" smtClean="0"/>
              <a:t>psychiatrycznego</a:t>
            </a:r>
            <a:r>
              <a:rPr lang="pl-PL" b="1" dirty="0"/>
              <a:t>.</a:t>
            </a:r>
            <a:endParaRPr lang="pl-PL" dirty="0" smtClean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62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Rodziny przeżywające trudności w pełnieniu funkcji opiekuńczo-wychowawczej i piecza zastępcza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763" y="1856508"/>
            <a:ext cx="11956473" cy="5569527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Skala </a:t>
            </a:r>
            <a:r>
              <a:rPr lang="pl-PL" sz="3200" dirty="0"/>
              <a:t>problemu bezradności w sprawach opiekuńczo-wychowawczych rodzin jest prawdopodobnie względnie </a:t>
            </a:r>
            <a:r>
              <a:rPr lang="pl-PL" sz="3200" dirty="0" smtClean="0"/>
              <a:t>stała;</a:t>
            </a:r>
            <a:endParaRPr lang="pl-PL" sz="3200" dirty="0"/>
          </a:p>
          <a:p>
            <a:r>
              <a:rPr lang="pl-PL" sz="3200" dirty="0" smtClean="0"/>
              <a:t>Dość duża liczba </a:t>
            </a:r>
            <a:r>
              <a:rPr lang="pl-PL" sz="3200" dirty="0"/>
              <a:t>dzieci umieszczonych w pieczy zastępczej </a:t>
            </a:r>
            <a:r>
              <a:rPr lang="pl-PL" sz="3200" dirty="0" smtClean="0"/>
              <a:t>(4542 w 2019 r.) - </a:t>
            </a:r>
            <a:r>
              <a:rPr lang="pl-PL" sz="3200" b="1" dirty="0" smtClean="0"/>
              <a:t>specyficzny </a:t>
            </a:r>
            <a:r>
              <a:rPr lang="pl-PL" sz="3200" b="1" dirty="0"/>
              <a:t>dla regionu problem </a:t>
            </a:r>
            <a:r>
              <a:rPr lang="pl-PL" sz="3200" b="1" dirty="0" smtClean="0"/>
              <a:t>społeczny</a:t>
            </a:r>
            <a:r>
              <a:rPr lang="pl-PL" sz="3200" dirty="0" smtClean="0"/>
              <a:t>; </a:t>
            </a:r>
          </a:p>
          <a:p>
            <a:r>
              <a:rPr lang="pl-PL" sz="3200" dirty="0" smtClean="0"/>
              <a:t>Powolne</a:t>
            </a:r>
            <a:r>
              <a:rPr lang="pl-PL" sz="3200" b="1" dirty="0" smtClean="0"/>
              <a:t> odchodzenie od </a:t>
            </a:r>
            <a:r>
              <a:rPr lang="pl-PL" sz="3200" b="1" dirty="0"/>
              <a:t>instytucjonalnych form pieczy zastępczej </a:t>
            </a:r>
            <a:r>
              <a:rPr lang="pl-PL" sz="3200" dirty="0"/>
              <a:t>na rzecz rodzinnej pieczy zastępczej </a:t>
            </a:r>
            <a:r>
              <a:rPr lang="pl-PL" sz="3200" dirty="0" smtClean="0"/>
              <a:t>(w </a:t>
            </a:r>
            <a:r>
              <a:rPr lang="pl-PL" sz="3200" dirty="0"/>
              <a:t>2019 r. 82% dzieci przebywało w rodzinnych formach pieczy </a:t>
            </a:r>
            <a:r>
              <a:rPr lang="pl-PL" sz="3200" dirty="0" smtClean="0"/>
              <a:t>zastępczej);</a:t>
            </a:r>
          </a:p>
          <a:p>
            <a:r>
              <a:rPr lang="pl-PL" sz="3200" dirty="0" smtClean="0"/>
              <a:t>Spada udział </a:t>
            </a:r>
            <a:r>
              <a:rPr lang="pl-PL" sz="3200" dirty="0"/>
              <a:t>dzieci umieszczonych w rodzinach zastępczych </a:t>
            </a:r>
            <a:r>
              <a:rPr lang="pl-PL" sz="3200" dirty="0" smtClean="0"/>
              <a:t>spokrewnionych.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6777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pl-PL" b="1" dirty="0" smtClean="0"/>
              <a:t>Osoby uzależnione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/>
              <a:t>Alkoholu </a:t>
            </a:r>
            <a:r>
              <a:rPr lang="pl-PL" sz="3200" dirty="0"/>
              <a:t>nadużywa </a:t>
            </a:r>
            <a:r>
              <a:rPr lang="pl-PL" sz="3200" b="1" dirty="0"/>
              <a:t>ok. 130 tys. </a:t>
            </a:r>
            <a:r>
              <a:rPr lang="pl-PL" sz="3200" dirty="0"/>
              <a:t>mieszkańców województwa zachodniopomorskiego w wieku 18-64 lata, zaś uzależnionych od niego jest </a:t>
            </a:r>
            <a:r>
              <a:rPr lang="pl-PL" sz="3200" b="1" dirty="0"/>
              <a:t>ok. 26 tys. </a:t>
            </a:r>
            <a:r>
              <a:rPr lang="pl-PL" sz="3200" dirty="0" smtClean="0"/>
              <a:t>osób</a:t>
            </a:r>
            <a:r>
              <a:rPr lang="pl-PL" sz="3200" dirty="0"/>
              <a:t>;</a:t>
            </a:r>
            <a:endParaRPr lang="pl-PL" sz="3200" b="1" dirty="0" smtClean="0"/>
          </a:p>
          <a:p>
            <a:r>
              <a:rPr lang="pl-PL" sz="3200" b="1" dirty="0" smtClean="0"/>
              <a:t>Ok</a:t>
            </a:r>
            <a:r>
              <a:rPr lang="pl-PL" sz="3200" b="1" dirty="0"/>
              <a:t>. 15 tys. </a:t>
            </a:r>
            <a:r>
              <a:rPr lang="pl-PL" sz="3200" dirty="0"/>
              <a:t>mieszkańców regionu nadużywa narkotyków, zaś uzależnionych od nich jest </a:t>
            </a:r>
            <a:r>
              <a:rPr lang="pl-PL" sz="3200" b="1" dirty="0"/>
              <a:t>ok. 3 tys. </a:t>
            </a:r>
            <a:r>
              <a:rPr lang="pl-PL" sz="3200" b="1" dirty="0" smtClean="0"/>
              <a:t>osób</a:t>
            </a:r>
            <a:r>
              <a:rPr lang="pl-PL" sz="3200" dirty="0"/>
              <a:t>;</a:t>
            </a:r>
            <a:endParaRPr lang="pl-PL" sz="3200" dirty="0" smtClean="0"/>
          </a:p>
          <a:p>
            <a:r>
              <a:rPr lang="pl-PL" sz="3200" dirty="0" smtClean="0"/>
              <a:t>Skala </a:t>
            </a:r>
            <a:r>
              <a:rPr lang="pl-PL" sz="3200" dirty="0"/>
              <a:t>uzależnień od alkoholu i narkotyków w regionie nie odstaje istotnie od reszty kraju.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0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85016"/>
            <a:ext cx="10515600" cy="895639"/>
          </a:xfrm>
        </p:spPr>
        <p:txBody>
          <a:bodyPr/>
          <a:lstStyle/>
          <a:p>
            <a:r>
              <a:rPr lang="pl-PL" b="1" dirty="0"/>
              <a:t>Osoby opuszczające placówki penitencjarne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836" y="1648691"/>
            <a:ext cx="11970328" cy="5070764"/>
          </a:xfrm>
        </p:spPr>
        <p:txBody>
          <a:bodyPr/>
          <a:lstStyle/>
          <a:p>
            <a:r>
              <a:rPr lang="pl-PL" sz="3200" b="1" dirty="0" smtClean="0"/>
              <a:t>Ok</a:t>
            </a:r>
            <a:r>
              <a:rPr lang="pl-PL" sz="3200" b="1" dirty="0"/>
              <a:t>. 3,6 tys. </a:t>
            </a:r>
            <a:r>
              <a:rPr lang="pl-PL" sz="3200" b="1" dirty="0" smtClean="0"/>
              <a:t>mieszkańców WZP, </a:t>
            </a:r>
            <a:r>
              <a:rPr lang="pl-PL" sz="3200" b="1" dirty="0"/>
              <a:t>w tym 2,3 tys. osób </a:t>
            </a:r>
            <a:r>
              <a:rPr lang="pl-PL" sz="3200" b="1" dirty="0" smtClean="0"/>
              <a:t>skazanych </a:t>
            </a:r>
            <a:r>
              <a:rPr lang="pl-PL" sz="3200" dirty="0" smtClean="0"/>
              <a:t>opuszcza corocznie placówki penitencjarne;</a:t>
            </a:r>
          </a:p>
          <a:p>
            <a:r>
              <a:rPr lang="pl-PL" sz="3200" dirty="0" smtClean="0"/>
              <a:t>Wśród </a:t>
            </a:r>
            <a:r>
              <a:rPr lang="pl-PL" sz="3200" dirty="0"/>
              <a:t>osób osadzonych i opuszczających jednostki penitencjarne zdecydowanie dominują </a:t>
            </a:r>
            <a:r>
              <a:rPr lang="pl-PL" sz="3200" b="1" dirty="0"/>
              <a:t>mężczyźni</a:t>
            </a:r>
            <a:r>
              <a:rPr lang="pl-PL" sz="3200" dirty="0"/>
              <a:t> (w 2020 r. stanowili ponad 95% osadzonych). </a:t>
            </a:r>
            <a:endParaRPr lang="pl-PL" sz="3200" dirty="0" smtClean="0"/>
          </a:p>
          <a:p>
            <a:r>
              <a:rPr lang="pl-PL" sz="3200" dirty="0" smtClean="0"/>
              <a:t>Znaczna </a:t>
            </a:r>
            <a:r>
              <a:rPr lang="pl-PL" sz="3200" dirty="0"/>
              <a:t>część osób opuszczających zakłady karne (ok. 70%) </a:t>
            </a:r>
            <a:r>
              <a:rPr lang="pl-PL" sz="3200" b="1" dirty="0"/>
              <a:t>w ogóle nie zgłasza się do instytucji pomocy społecznej </a:t>
            </a:r>
            <a:r>
              <a:rPr lang="pl-PL" sz="3200" dirty="0"/>
              <a:t>i nie korzysta z nich.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44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Osoby bezdomne i doświadczające wykluczenia </a:t>
            </a:r>
            <a:r>
              <a:rPr lang="pl-PL" b="1" dirty="0" smtClean="0"/>
              <a:t>mieszkaniowego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236" y="1825624"/>
            <a:ext cx="12025746" cy="4879975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Liczba </a:t>
            </a:r>
            <a:r>
              <a:rPr lang="pl-PL" sz="3200" b="1" dirty="0"/>
              <a:t>osób </a:t>
            </a:r>
            <a:r>
              <a:rPr lang="pl-PL" sz="3200" b="1" dirty="0" smtClean="0"/>
              <a:t>bezdomnych:</a:t>
            </a:r>
            <a:r>
              <a:rPr lang="pl-PL" sz="3200" dirty="0" smtClean="0"/>
              <a:t> </a:t>
            </a:r>
          </a:p>
          <a:p>
            <a:pPr lvl="1"/>
            <a:r>
              <a:rPr lang="pl-PL" sz="2800" dirty="0" smtClean="0"/>
              <a:t>2013 </a:t>
            </a:r>
            <a:r>
              <a:rPr lang="pl-PL" sz="2800" dirty="0"/>
              <a:t>r. </a:t>
            </a:r>
            <a:r>
              <a:rPr lang="pl-PL" sz="2800" dirty="0" smtClean="0"/>
              <a:t>- 2777 </a:t>
            </a:r>
            <a:r>
              <a:rPr lang="pl-PL" sz="2800" dirty="0"/>
              <a:t>osób, </a:t>
            </a:r>
            <a:endParaRPr lang="pl-PL" sz="2800" dirty="0" smtClean="0"/>
          </a:p>
          <a:p>
            <a:pPr lvl="1"/>
            <a:r>
              <a:rPr lang="pl-PL" sz="2800" dirty="0" smtClean="0"/>
              <a:t>2015 </a:t>
            </a:r>
            <a:r>
              <a:rPr lang="pl-PL" sz="2800" dirty="0"/>
              <a:t>r. – 2931 osób, </a:t>
            </a:r>
            <a:endParaRPr lang="pl-PL" sz="2800" dirty="0" smtClean="0"/>
          </a:p>
          <a:p>
            <a:pPr lvl="1"/>
            <a:r>
              <a:rPr lang="pl-PL" sz="2800" dirty="0" smtClean="0"/>
              <a:t>2017 </a:t>
            </a:r>
            <a:r>
              <a:rPr lang="pl-PL" sz="2800" dirty="0"/>
              <a:t>r. – 2479 osób, </a:t>
            </a:r>
            <a:endParaRPr lang="pl-PL" sz="2800" b="1" dirty="0" smtClean="0"/>
          </a:p>
          <a:p>
            <a:pPr lvl="1"/>
            <a:r>
              <a:rPr lang="pl-PL" sz="2800" dirty="0" smtClean="0"/>
              <a:t>2019 </a:t>
            </a:r>
            <a:r>
              <a:rPr lang="pl-PL" sz="2800" dirty="0"/>
              <a:t>r. – 2278 osób. </a:t>
            </a:r>
            <a:endParaRPr lang="pl-PL" sz="2800" dirty="0" smtClean="0"/>
          </a:p>
          <a:p>
            <a:r>
              <a:rPr lang="pl-PL" sz="3200" b="1" dirty="0" smtClean="0"/>
              <a:t>81,7</a:t>
            </a:r>
            <a:r>
              <a:rPr lang="pl-PL" sz="3200" b="1" dirty="0"/>
              <a:t>%</a:t>
            </a:r>
            <a:r>
              <a:rPr lang="pl-PL" sz="3200" dirty="0"/>
              <a:t> </a:t>
            </a:r>
            <a:r>
              <a:rPr lang="pl-PL" sz="3200" dirty="0" smtClean="0"/>
              <a:t>osób bezdomnych to </a:t>
            </a:r>
            <a:r>
              <a:rPr lang="pl-PL" sz="3200" b="1" dirty="0" smtClean="0"/>
              <a:t>mężczyźni</a:t>
            </a:r>
            <a:r>
              <a:rPr lang="pl-PL" sz="3200" dirty="0" smtClean="0"/>
              <a:t>;</a:t>
            </a:r>
          </a:p>
          <a:p>
            <a:r>
              <a:rPr lang="pl-PL" sz="3200" dirty="0" smtClean="0"/>
              <a:t>Liczbę </a:t>
            </a:r>
            <a:r>
              <a:rPr lang="pl-PL" sz="3200" dirty="0"/>
              <a:t>osób bezpośrednio </a:t>
            </a:r>
            <a:r>
              <a:rPr lang="pl-PL" sz="3200" b="1" dirty="0"/>
              <a:t>zagrożonych bezdomnością </a:t>
            </a:r>
            <a:r>
              <a:rPr lang="pl-PL" sz="3200" dirty="0"/>
              <a:t>w regionie oszacowano orientacyjnie na </a:t>
            </a:r>
            <a:r>
              <a:rPr lang="pl-PL" sz="3200" b="1" dirty="0"/>
              <a:t>ok. 3,5 tys. osób. </a:t>
            </a:r>
            <a:endParaRPr lang="pl-PL" sz="3200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05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37964" cy="2387600"/>
          </a:xfrm>
        </p:spPr>
        <p:txBody>
          <a:bodyPr>
            <a:normAutofit/>
          </a:bodyPr>
          <a:lstStyle/>
          <a:p>
            <a:r>
              <a:rPr lang="pl-PL" b="1" dirty="0" smtClean="0"/>
              <a:t>Prognozy społeczne do 2030 r.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0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</a:t>
            </a:r>
            <a:r>
              <a:rPr lang="pl-PL" b="1" dirty="0" smtClean="0"/>
              <a:t>iewielki </a:t>
            </a:r>
            <a:r>
              <a:rPr lang="pl-PL" b="1" dirty="0"/>
              <a:t>wzrost skali problemu </a:t>
            </a:r>
            <a:r>
              <a:rPr lang="pl-PL" b="1" dirty="0" smtClean="0"/>
              <a:t>ubóstwa.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3200" dirty="0" smtClean="0"/>
              <a:t>Wzrost </a:t>
            </a:r>
            <a:r>
              <a:rPr lang="pl-PL" sz="3200" dirty="0"/>
              <a:t>kosztów utrzymania gospodarstw domowych spowodowany znaczącym wzrostem kosztów energii (prądu, ogrzewania); </a:t>
            </a:r>
          </a:p>
          <a:p>
            <a:pPr>
              <a:spcAft>
                <a:spcPts val="600"/>
              </a:spcAft>
            </a:pPr>
            <a:r>
              <a:rPr lang="pl-PL" sz="3200" dirty="0" smtClean="0"/>
              <a:t>Wysoka inflacja; </a:t>
            </a:r>
            <a:endParaRPr lang="pl-PL" sz="3200" dirty="0"/>
          </a:p>
          <a:p>
            <a:pPr>
              <a:spcAft>
                <a:spcPts val="600"/>
              </a:spcAft>
            </a:pPr>
            <a:r>
              <a:rPr lang="pl-PL" sz="3200" dirty="0" smtClean="0"/>
              <a:t>Możliwe tymczasowe </a:t>
            </a:r>
            <a:r>
              <a:rPr lang="pl-PL" sz="3200" dirty="0"/>
              <a:t>trudności na rynku pracy </a:t>
            </a:r>
            <a:r>
              <a:rPr lang="pl-PL" sz="3200" dirty="0" smtClean="0"/>
              <a:t>– konsekwencja pandemii </a:t>
            </a:r>
            <a:r>
              <a:rPr lang="pl-PL" sz="3200" dirty="0" err="1"/>
              <a:t>koronawirusa</a:t>
            </a:r>
            <a:r>
              <a:rPr lang="pl-PL" sz="3200" dirty="0"/>
              <a:t> SARS-CoV-2.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56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8309" y="343189"/>
            <a:ext cx="10515600" cy="148243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Stopniowy </a:t>
            </a:r>
            <a:r>
              <a:rPr lang="pl-PL" b="1" dirty="0"/>
              <a:t>wzrost zarówno dochodów, jak i wydatków </a:t>
            </a:r>
            <a:r>
              <a:rPr lang="pl-PL" b="1" dirty="0" smtClean="0"/>
              <a:t>w gospodarstwach domowych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673" y="1662545"/>
            <a:ext cx="11970327" cy="5015346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/>
              <a:t>ze </a:t>
            </a:r>
            <a:r>
              <a:rPr lang="pl-PL" dirty="0"/>
              <a:t>względu na przewidywaną wysoką inflację moc nabywcza wynagrodzeń będzie rosnąć nieco mniej dynamicznie niż do tej pory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22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305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</a:t>
            </a:r>
            <a:r>
              <a:rPr lang="pl-PL" b="1" dirty="0" smtClean="0"/>
              <a:t>zrost </a:t>
            </a:r>
            <a:r>
              <a:rPr lang="pl-PL" b="1" dirty="0"/>
              <a:t>liczby osób korzystających ze środowiskowej pomocy społecznej</a:t>
            </a:r>
            <a:r>
              <a:rPr lang="pl-PL" dirty="0"/>
              <a:t> </a:t>
            </a:r>
            <a:r>
              <a:rPr lang="pl-PL" b="1" dirty="0"/>
              <a:t>i wzrost ich udziału w liczbie ludności </a:t>
            </a:r>
            <a:r>
              <a:rPr lang="pl-PL" b="1" dirty="0" smtClean="0"/>
              <a:t>ogółem.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951018"/>
            <a:ext cx="10515600" cy="3225944"/>
          </a:xfrm>
        </p:spPr>
        <p:txBody>
          <a:bodyPr>
            <a:normAutofit/>
          </a:bodyPr>
          <a:lstStyle/>
          <a:p>
            <a:r>
              <a:rPr lang="pl-PL" sz="3200" dirty="0"/>
              <a:t>O</a:t>
            </a:r>
            <a:r>
              <a:rPr lang="pl-PL" sz="3200" dirty="0" smtClean="0"/>
              <a:t>graniczenie </a:t>
            </a:r>
            <a:r>
              <a:rPr lang="pl-PL" sz="3200" dirty="0"/>
              <a:t>barier w dostępie do usług pomocy społecznej (podwyższenie lub nawet zniesienie kryterium dochodowego</a:t>
            </a:r>
            <a:r>
              <a:rPr lang="pl-PL" sz="3200" dirty="0" smtClean="0"/>
              <a:t>);</a:t>
            </a:r>
            <a:endParaRPr lang="pl-PL" sz="3200" dirty="0"/>
          </a:p>
          <a:p>
            <a:r>
              <a:rPr lang="pl-PL" sz="3200" dirty="0" smtClean="0"/>
              <a:t>Dynamiczniejszy </a:t>
            </a:r>
            <a:r>
              <a:rPr lang="pl-PL" sz="3200" dirty="0"/>
              <a:t>niż do tej pory </a:t>
            </a:r>
            <a:r>
              <a:rPr lang="pl-PL" sz="3200" dirty="0" smtClean="0"/>
              <a:t>rozwój </a:t>
            </a:r>
            <a:r>
              <a:rPr lang="pl-PL" sz="3200" dirty="0"/>
              <a:t>usług </a:t>
            </a:r>
            <a:r>
              <a:rPr lang="pl-PL" sz="3200" dirty="0" smtClean="0"/>
              <a:t>profilaktycznych.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91334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Diagnoza społeczna województwa zachodniopomorskiego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/>
              <a:t>NAJWAŻNIEJSZE WNIOSKI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0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Dalsze zmniejszenie </a:t>
            </a:r>
            <a:r>
              <a:rPr lang="pl-PL" b="1" dirty="0" smtClean="0"/>
              <a:t>się komunalnego zasobu mieszkaniowego.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</p:spPr>
        <p:txBody>
          <a:bodyPr/>
          <a:lstStyle/>
          <a:p>
            <a:r>
              <a:rPr lang="pl-PL" sz="3200" dirty="0" smtClean="0"/>
              <a:t>Problemy </a:t>
            </a:r>
            <a:r>
              <a:rPr lang="pl-PL" sz="3200" dirty="0"/>
              <a:t>finansowe gmin spowodowane przede wszystkim polityką fiskalną państwa.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5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7748"/>
          </a:xfrm>
        </p:spPr>
        <p:txBody>
          <a:bodyPr>
            <a:noAutofit/>
          </a:bodyPr>
          <a:lstStyle/>
          <a:p>
            <a:r>
              <a:rPr lang="pl-PL" sz="3600" b="1" dirty="0"/>
              <a:t>Osoby/rodziny doświadczające problemu niepełnosprawności/długotrwałej i ciężkiej choroby stanowić będą coraz istotniejszą kategorię klientów pomocy </a:t>
            </a:r>
            <a:r>
              <a:rPr lang="pl-PL" sz="3600" b="1" dirty="0" smtClean="0"/>
              <a:t>społecznej.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02873"/>
            <a:ext cx="10515600" cy="3974090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sz="3200" dirty="0"/>
              <a:t>Przyczyny demograficzne (starzenie się społeczeństwa).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3085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Dalsze pogarszanie się stanu zdrowia psychicznego mieszkańców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3877108"/>
          </a:xfrm>
        </p:spPr>
        <p:txBody>
          <a:bodyPr/>
          <a:lstStyle/>
          <a:p>
            <a:r>
              <a:rPr lang="pl-PL" sz="3200" dirty="0" smtClean="0"/>
              <a:t>Konsekwencja </a:t>
            </a:r>
            <a:r>
              <a:rPr lang="pl-PL" sz="3200" dirty="0"/>
              <a:t>pandemii </a:t>
            </a:r>
            <a:r>
              <a:rPr lang="pl-PL" sz="3200" dirty="0" err="1"/>
              <a:t>koronawirusa</a:t>
            </a:r>
            <a:r>
              <a:rPr lang="pl-PL" sz="3200" dirty="0"/>
              <a:t> </a:t>
            </a:r>
            <a:r>
              <a:rPr lang="pl-PL" sz="3200" dirty="0" smtClean="0"/>
              <a:t>SARS-CoV-2,</a:t>
            </a:r>
          </a:p>
          <a:p>
            <a:r>
              <a:rPr lang="pl-PL" sz="3200" dirty="0"/>
              <a:t>Wzrost tempa życia i presji społecznej na indywidualne osiągnięcia (np. zawodowe, edukacyjne), </a:t>
            </a:r>
          </a:p>
          <a:p>
            <a:r>
              <a:rPr lang="pl-PL" sz="3200" dirty="0"/>
              <a:t>Rosnąca indywidualizacja, samotność i brak wystarczającego wsparcia społecznego znacznej części mieszkańców, w tym w szczególności dzieci i osób starszych.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43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1058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Dalsze rozwarstwianie się stanu zdrowia w poszczególnych </a:t>
            </a:r>
            <a:r>
              <a:rPr lang="pl-PL" b="1" dirty="0" smtClean="0"/>
              <a:t>klasach </a:t>
            </a:r>
            <a:r>
              <a:rPr lang="pl-PL" b="1" dirty="0"/>
              <a:t>społecznych – poprawa stanu zdrowia fizycznego społeczeństwa w przypadku klasy wyższej i </a:t>
            </a:r>
            <a:r>
              <a:rPr lang="pl-PL" b="1" dirty="0" smtClean="0"/>
              <a:t>średniej, </a:t>
            </a:r>
            <a:r>
              <a:rPr lang="pl-PL" b="1" dirty="0"/>
              <a:t>natomiast pogorszenia – w przypadku klasy niższej. 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283527"/>
            <a:ext cx="10515600" cy="357447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Praktykowanie zdrowego stylu życia (+),</a:t>
            </a:r>
          </a:p>
          <a:p>
            <a:r>
              <a:rPr lang="pl-PL" sz="3200" dirty="0" smtClean="0"/>
              <a:t>Dostęp do </a:t>
            </a:r>
            <a:r>
              <a:rPr lang="pl-PL" sz="3200" dirty="0"/>
              <a:t>nowoczesnych usług </a:t>
            </a:r>
            <a:r>
              <a:rPr lang="pl-PL" sz="3200" dirty="0" smtClean="0"/>
              <a:t>medycznych, w tym prywatnych (+),</a:t>
            </a:r>
          </a:p>
          <a:p>
            <a:r>
              <a:rPr lang="pl-PL" sz="3200" dirty="0"/>
              <a:t>Dług zdrowotny zaciągnięty przez społeczeństwo w czasie pandemii </a:t>
            </a:r>
            <a:r>
              <a:rPr lang="pl-PL" sz="3200" dirty="0" err="1"/>
              <a:t>koronawirusa</a:t>
            </a:r>
            <a:r>
              <a:rPr lang="pl-PL" sz="3200" dirty="0"/>
              <a:t> </a:t>
            </a:r>
            <a:r>
              <a:rPr lang="pl-PL" sz="3200" dirty="0" smtClean="0"/>
              <a:t>SARS-CoV-2</a:t>
            </a:r>
            <a:r>
              <a:rPr lang="pl-PL" sz="3200" dirty="0"/>
              <a:t> </a:t>
            </a:r>
            <a:r>
              <a:rPr lang="pl-PL" sz="3200" dirty="0" smtClean="0"/>
              <a:t>( - ),</a:t>
            </a:r>
            <a:endParaRPr lang="pl-PL" sz="3200" dirty="0"/>
          </a:p>
          <a:p>
            <a:r>
              <a:rPr lang="pl-PL" sz="3200" dirty="0"/>
              <a:t>Starzenie się </a:t>
            </a:r>
            <a:r>
              <a:rPr lang="pl-PL" sz="3200" dirty="0" smtClean="0"/>
              <a:t>społeczeństwa</a:t>
            </a:r>
            <a:r>
              <a:rPr lang="pl-PL" sz="3200" dirty="0"/>
              <a:t> </a:t>
            </a:r>
            <a:r>
              <a:rPr lang="pl-PL" sz="3200" dirty="0" smtClean="0"/>
              <a:t>( - ).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62705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Zwiększenie napływu dzieci do pieczy </a:t>
            </a:r>
            <a:r>
              <a:rPr lang="pl-PL" b="1" dirty="0" smtClean="0"/>
              <a:t>zastępczej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937163"/>
            <a:ext cx="10515600" cy="3239799"/>
          </a:xfrm>
        </p:spPr>
        <p:txBody>
          <a:bodyPr/>
          <a:lstStyle/>
          <a:p>
            <a:r>
              <a:rPr lang="pl-PL" dirty="0" smtClean="0"/>
              <a:t>Zwiększenie </a:t>
            </a:r>
            <a:r>
              <a:rPr lang="pl-PL" dirty="0"/>
              <a:t>skuteczności systemu wsparcia rodzin biologicznych w zakresie identyfikacji rodziny przeżywającej trudności w pełnieniu funkcji opiekuńczo-wychowawczej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51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65017"/>
            <a:ext cx="10515600" cy="160712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Zwiększenie się ujawnionych przypadków przemocy w rodzinie, w tym w szczególności przemocy </a:t>
            </a:r>
            <a:r>
              <a:rPr lang="pl-PL" b="1" dirty="0" smtClean="0"/>
              <a:t>psychicznej 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3"/>
          </a:xfrm>
        </p:spPr>
        <p:txBody>
          <a:bodyPr/>
          <a:lstStyle/>
          <a:p>
            <a:r>
              <a:rPr lang="pl-PL" sz="3200" dirty="0"/>
              <a:t>P</a:t>
            </a:r>
            <a:r>
              <a:rPr lang="pl-PL" sz="3200" dirty="0" smtClean="0"/>
              <a:t>andemia </a:t>
            </a:r>
            <a:r>
              <a:rPr lang="pl-PL" sz="3200" dirty="0" err="1"/>
              <a:t>koronawirusa</a:t>
            </a:r>
            <a:r>
              <a:rPr lang="pl-PL" sz="3200" dirty="0"/>
              <a:t> SARS-CoV-2 i jej konsekwencje (napięcie, stres w rodzinach), </a:t>
            </a:r>
          </a:p>
          <a:p>
            <a:r>
              <a:rPr lang="pl-PL" sz="3200" dirty="0" smtClean="0"/>
              <a:t>Wzrost </a:t>
            </a:r>
            <a:r>
              <a:rPr lang="pl-PL" sz="3200" dirty="0"/>
              <a:t>skuteczności systemu pomocy społecznej w zakresie identyfikacji przypadków przemocy w </a:t>
            </a:r>
            <a:r>
              <a:rPr lang="pl-PL" sz="3200" dirty="0" smtClean="0"/>
              <a:t>rodzinie,</a:t>
            </a:r>
            <a:endParaRPr lang="pl-PL" sz="3200" dirty="0"/>
          </a:p>
          <a:p>
            <a:r>
              <a:rPr lang="pl-PL" sz="3200" dirty="0" smtClean="0"/>
              <a:t>Zmniejszenie </a:t>
            </a:r>
            <a:r>
              <a:rPr lang="pl-PL" sz="3200" dirty="0"/>
              <a:t>przyzwolenia społecznego na przemoc w </a:t>
            </a:r>
            <a:r>
              <a:rPr lang="pl-PL" sz="3200" dirty="0" smtClean="0"/>
              <a:t>rodzinie.</a:t>
            </a:r>
            <a:endParaRPr lang="pl-PL" sz="3200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39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14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Dalszy wzrost </a:t>
            </a:r>
            <a:r>
              <a:rPr lang="pl-PL" b="1" dirty="0"/>
              <a:t>poziomu aktywności </a:t>
            </a:r>
            <a:r>
              <a:rPr lang="pl-PL" b="1" dirty="0" smtClean="0"/>
              <a:t>zawodowej, w tym </a:t>
            </a:r>
            <a:r>
              <a:rPr lang="pl-PL" b="1" u="sng" dirty="0" smtClean="0"/>
              <a:t>osób starszych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7051"/>
            <a:ext cx="10515600" cy="4139912"/>
          </a:xfrm>
        </p:spPr>
        <p:txBody>
          <a:bodyPr/>
          <a:lstStyle/>
          <a:p>
            <a:r>
              <a:rPr lang="pl-PL" sz="3200" dirty="0"/>
              <a:t>Niski wiek emerytalny </a:t>
            </a:r>
            <a:r>
              <a:rPr lang="pl-PL" sz="3200" dirty="0" smtClean="0"/>
              <a:t>( - ),</a:t>
            </a:r>
            <a:endParaRPr lang="pl-PL" sz="3200" dirty="0"/>
          </a:p>
          <a:p>
            <a:r>
              <a:rPr lang="pl-PL" sz="3200" dirty="0"/>
              <a:t>Malejąca stopa zastąpienia (relacja pomiędzy przeciętną emeryturą a przeciętnym wynagrodzeniem</a:t>
            </a:r>
            <a:r>
              <a:rPr lang="pl-PL" sz="3200" dirty="0" smtClean="0"/>
              <a:t>) (+), </a:t>
            </a:r>
            <a:endParaRPr lang="pl-PL" sz="3200" dirty="0"/>
          </a:p>
          <a:p>
            <a:r>
              <a:rPr lang="pl-PL" sz="3200" dirty="0"/>
              <a:t>Poprawa stanu zdrowia i poziomu wykształcenia starszych </a:t>
            </a:r>
            <a:r>
              <a:rPr lang="pl-PL" sz="3200" dirty="0" smtClean="0"/>
              <a:t>pracowników (+), </a:t>
            </a:r>
            <a:endParaRPr lang="pl-PL" sz="3200" dirty="0"/>
          </a:p>
          <a:p>
            <a:r>
              <a:rPr lang="pl-PL" sz="3200" dirty="0"/>
              <a:t>Wzrost wynagrodzeń wynikający z niedostatecznej podaży </a:t>
            </a:r>
            <a:r>
              <a:rPr lang="pl-PL" sz="3200" dirty="0" smtClean="0"/>
              <a:t>pracy (+). </a:t>
            </a:r>
            <a:endParaRPr lang="pl-PL" sz="3200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6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14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Dalszy wzrost </a:t>
            </a:r>
            <a:r>
              <a:rPr lang="pl-PL" b="1" dirty="0"/>
              <a:t>poziomu aktywności </a:t>
            </a:r>
            <a:r>
              <a:rPr lang="pl-PL" b="1" dirty="0" smtClean="0"/>
              <a:t>zawodowej, w tym </a:t>
            </a:r>
            <a:r>
              <a:rPr lang="pl-PL" b="1" u="sng" dirty="0" smtClean="0"/>
              <a:t>osób z niepełnosprawnością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7051"/>
            <a:ext cx="10515600" cy="4139912"/>
          </a:xfrm>
        </p:spPr>
        <p:txBody>
          <a:bodyPr/>
          <a:lstStyle/>
          <a:p>
            <a:r>
              <a:rPr lang="pl-PL" sz="3200" dirty="0"/>
              <a:t>Polityka państwa, w szczególności w przypadku konsekwentnej realizacji Strategii na rzecz osób z niepełnosprawnością, </a:t>
            </a:r>
          </a:p>
          <a:p>
            <a:r>
              <a:rPr lang="pl-PL" sz="3200" dirty="0"/>
              <a:t>Rosnący popyt na pracowników z niepełnosprawnością, co będzie wynikać z malejącej podaży pracy.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86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14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Dalszy wzrost </a:t>
            </a:r>
            <a:r>
              <a:rPr lang="pl-PL" b="1" dirty="0"/>
              <a:t>poziomu aktywności </a:t>
            </a:r>
            <a:r>
              <a:rPr lang="pl-PL" b="1" dirty="0" smtClean="0"/>
              <a:t>zawodowej, w tym </a:t>
            </a:r>
            <a:r>
              <a:rPr lang="pl-PL" b="1" u="sng" dirty="0" smtClean="0"/>
              <a:t>kobiet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826327"/>
            <a:ext cx="10515600" cy="3350636"/>
          </a:xfrm>
        </p:spPr>
        <p:txBody>
          <a:bodyPr/>
          <a:lstStyle/>
          <a:p>
            <a:r>
              <a:rPr lang="pl-PL" sz="3200" dirty="0"/>
              <a:t>Dostępność świadczeń wychowawczych </a:t>
            </a:r>
            <a:r>
              <a:rPr lang="pl-PL" sz="3200" dirty="0" smtClean="0"/>
              <a:t>( - ),</a:t>
            </a:r>
            <a:endParaRPr lang="pl-PL" sz="3200" dirty="0"/>
          </a:p>
          <a:p>
            <a:r>
              <a:rPr lang="pl-PL" sz="3200" dirty="0"/>
              <a:t>Poprawa dostępności do usług </a:t>
            </a:r>
            <a:r>
              <a:rPr lang="pl-PL" sz="3200" dirty="0" smtClean="0"/>
              <a:t>opiekuńczych (+), </a:t>
            </a:r>
            <a:endParaRPr lang="pl-PL" sz="3200" dirty="0"/>
          </a:p>
          <a:p>
            <a:r>
              <a:rPr lang="pl-PL" sz="3200" dirty="0"/>
              <a:t>Poprawa warunków i zwiększenie elastyczności </a:t>
            </a:r>
            <a:r>
              <a:rPr lang="pl-PL" sz="3200" dirty="0" smtClean="0"/>
              <a:t>pracy (+). </a:t>
            </a:r>
            <a:endParaRPr lang="pl-PL" sz="3200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55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Dalszy spadek poziomu </a:t>
            </a:r>
            <a:r>
              <a:rPr lang="pl-PL" b="1" dirty="0" smtClean="0"/>
              <a:t>bezrobocia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/>
              <a:t>Najwyższa </a:t>
            </a:r>
            <a:r>
              <a:rPr lang="pl-PL" dirty="0"/>
              <a:t>stopa bezrobocia, w okolicach 14-16% utrzymywać się będzie w powiatach: </a:t>
            </a:r>
            <a:r>
              <a:rPr lang="pl-PL" b="1" dirty="0"/>
              <a:t>choszczeńskim, łobeskim, białogardzkim, kamieńskim, szczecineckim.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b="1" dirty="0" smtClean="0"/>
              <a:t>Sytuacja demograficzna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4775" y="1274164"/>
            <a:ext cx="11452484" cy="53364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 smtClean="0"/>
              <a:t>W analizowanym okresie (2004-2019 r.) stabilna liczba ludności </a:t>
            </a:r>
            <a:r>
              <a:rPr lang="pl-PL" b="1" dirty="0" smtClean="0"/>
              <a:t>ok. 1,7 mln osób</a:t>
            </a:r>
            <a:r>
              <a:rPr lang="pl-PL" dirty="0"/>
              <a:t>.</a:t>
            </a:r>
            <a:endParaRPr lang="pl-PL" dirty="0" smtClean="0"/>
          </a:p>
          <a:p>
            <a:pPr>
              <a:spcAft>
                <a:spcPts val="600"/>
              </a:spcAft>
            </a:pPr>
            <a:r>
              <a:rPr lang="pl-PL" dirty="0" smtClean="0"/>
              <a:t>Na tle kraju </a:t>
            </a:r>
            <a:r>
              <a:rPr lang="pl-PL" b="1" dirty="0" smtClean="0"/>
              <a:t>niska gęstość zaludnienia </a:t>
            </a:r>
            <a:r>
              <a:rPr lang="pl-PL" dirty="0" smtClean="0"/>
              <a:t>(74 os./km2) i </a:t>
            </a:r>
            <a:r>
              <a:rPr lang="pl-PL" b="1" dirty="0" smtClean="0"/>
              <a:t>wysoka urbanizacja </a:t>
            </a:r>
            <a:r>
              <a:rPr lang="pl-PL" dirty="0" smtClean="0"/>
              <a:t>(69,43%).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Sytuacja demograficzna </a:t>
            </a:r>
            <a:r>
              <a:rPr lang="pl-PL" dirty="0" smtClean="0"/>
              <a:t>na tle kraju jest </a:t>
            </a:r>
            <a:r>
              <a:rPr lang="pl-PL" b="1" dirty="0" smtClean="0"/>
              <a:t>niekorzystna: </a:t>
            </a:r>
            <a:r>
              <a:rPr lang="pl-PL" dirty="0" smtClean="0"/>
              <a:t>od 2011 r. </a:t>
            </a:r>
            <a:r>
              <a:rPr lang="pl-PL" b="1" dirty="0" smtClean="0"/>
              <a:t>trwale ujemny przyrost naturalny </a:t>
            </a:r>
            <a:r>
              <a:rPr lang="pl-PL" dirty="0" smtClean="0"/>
              <a:t>(w 2019 r. -2,27/1000 os.) oraz </a:t>
            </a:r>
            <a:r>
              <a:rPr lang="pl-PL" b="1" dirty="0" smtClean="0"/>
              <a:t>bardzo niska wartość współczynnika dzietności </a:t>
            </a:r>
            <a:r>
              <a:rPr lang="pl-PL" dirty="0" smtClean="0"/>
              <a:t>(1,2-1,4 &lt; 2,1).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Starzenie się społeczeństwa i wzrost obciążenia demograficznego </a:t>
            </a:r>
            <a:r>
              <a:rPr lang="pl-PL" dirty="0" smtClean="0"/>
              <a:t>(w 2004 r.: </a:t>
            </a:r>
            <a:r>
              <a:rPr lang="pl-PL" b="1" dirty="0" smtClean="0"/>
              <a:t>21,3</a:t>
            </a:r>
            <a:r>
              <a:rPr lang="pl-PL" dirty="0" smtClean="0"/>
              <a:t> os. w wieku poprodukcyjnym na 100 os. w wieku produkcyjnym; w 2019 r.: </a:t>
            </a:r>
            <a:r>
              <a:rPr lang="pl-PL" b="1" dirty="0" smtClean="0"/>
              <a:t>37,7</a:t>
            </a:r>
            <a:r>
              <a:rPr lang="pl-PL" dirty="0" smtClean="0"/>
              <a:t>). Najstarsze są powiaty grodzkie oraz „pas nadmorski”.</a:t>
            </a:r>
          </a:p>
        </p:txBody>
      </p:sp>
    </p:spTree>
    <p:extLst>
      <p:ext uri="{BB962C8B-B14F-4D97-AF65-F5344CB8AC3E}">
        <p14:creationId xmlns:p14="http://schemas.microsoft.com/office/powerpoint/2010/main" val="1420442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Utrzymanie się dynamicznego wzrostu </a:t>
            </a:r>
            <a:r>
              <a:rPr lang="pl-PL" b="1" dirty="0" smtClean="0"/>
              <a:t>wynagrodzeń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9127"/>
            <a:ext cx="10515600" cy="3807836"/>
          </a:xfrm>
        </p:spPr>
        <p:txBody>
          <a:bodyPr/>
          <a:lstStyle/>
          <a:p>
            <a:r>
              <a:rPr lang="pl-PL" sz="3200" dirty="0" smtClean="0"/>
              <a:t>Presja </a:t>
            </a:r>
            <a:r>
              <a:rPr lang="pl-PL" sz="3200" dirty="0"/>
              <a:t>demograficzna, czyli zmniejszająca się podaż </a:t>
            </a:r>
            <a:r>
              <a:rPr lang="pl-PL" sz="3200" dirty="0" smtClean="0"/>
              <a:t>pracowników</a:t>
            </a:r>
            <a:r>
              <a:rPr lang="pl-PL" sz="3200" dirty="0"/>
              <a:t>,</a:t>
            </a:r>
          </a:p>
          <a:p>
            <a:r>
              <a:rPr lang="pl-PL" sz="3200" dirty="0"/>
              <a:t>Przesuwanie się zasobów pracy do bardziej rozwojowych branż i </a:t>
            </a:r>
            <a:r>
              <a:rPr lang="pl-PL" sz="3200" dirty="0" smtClean="0"/>
              <a:t>przedsiębiorstw</a:t>
            </a:r>
            <a:r>
              <a:rPr lang="pl-PL" sz="3200" dirty="0"/>
              <a:t>,</a:t>
            </a:r>
          </a:p>
          <a:p>
            <a:r>
              <a:rPr lang="pl-PL" sz="3200" dirty="0"/>
              <a:t>Wzrost płacy </a:t>
            </a:r>
            <a:r>
              <a:rPr lang="pl-PL" sz="3200" dirty="0" smtClean="0"/>
              <a:t>minimalnej</a:t>
            </a:r>
            <a:r>
              <a:rPr lang="pl-PL" sz="3200" dirty="0"/>
              <a:t>,</a:t>
            </a:r>
          </a:p>
          <a:p>
            <a:r>
              <a:rPr lang="pl-PL" sz="3200" dirty="0"/>
              <a:t>Wzrost poziomu wykształcenia, a co za tym idzie produktywności pracowników.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45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Dynamiczny </a:t>
            </a:r>
            <a:r>
              <a:rPr lang="pl-PL" b="1" dirty="0"/>
              <a:t>wzrost liczby migrantów z zagranicy, w tym osób migrujących na stałe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79963"/>
            <a:ext cx="10515600" cy="3696999"/>
          </a:xfrm>
        </p:spPr>
        <p:txBody>
          <a:bodyPr/>
          <a:lstStyle/>
          <a:p>
            <a:r>
              <a:rPr lang="pl-PL" sz="3200" dirty="0" smtClean="0"/>
              <a:t>Rosnąca </a:t>
            </a:r>
            <a:r>
              <a:rPr lang="pl-PL" sz="3200" dirty="0"/>
              <a:t>atrakcyjność rynku pracy,</a:t>
            </a:r>
          </a:p>
          <a:p>
            <a:r>
              <a:rPr lang="pl-PL" sz="3200" dirty="0"/>
              <a:t>Wzrost zapotrzebowania na usługi opiekuńcze, wynikający ze starzenia się społeczeństwa,</a:t>
            </a:r>
          </a:p>
          <a:p>
            <a:r>
              <a:rPr lang="pl-PL" sz="3200" dirty="0"/>
              <a:t>Istniejące sieci migrantów,</a:t>
            </a:r>
          </a:p>
          <a:p>
            <a:r>
              <a:rPr lang="pl-PL" sz="3200" dirty="0"/>
              <a:t>Pozytywny wizerunek </a:t>
            </a:r>
            <a:r>
              <a:rPr lang="pl-PL" sz="3200" dirty="0" smtClean="0"/>
              <a:t>województwa wśród potencjalnych imigrantów. </a:t>
            </a:r>
            <a:endParaRPr lang="pl-PL" sz="3200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7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Regionalny system polityki społecznej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/>
              <a:t>NAJWAŻNIEJSZE WNIOSKI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1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/>
              <a:t>Funkcjonowanie lokalnych systemów pomocy </a:t>
            </a:r>
            <a:r>
              <a:rPr lang="pl-PL" sz="4900" b="1" dirty="0" smtClean="0"/>
              <a:t>społecznej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1825624"/>
            <a:ext cx="11817927" cy="492153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pl-PL" sz="3200" b="1" dirty="0"/>
              <a:t>Systemowe problemy </a:t>
            </a:r>
            <a:r>
              <a:rPr lang="pl-PL" sz="3200" dirty="0"/>
              <a:t>w zakresie funkcjonowania pomocy </a:t>
            </a:r>
            <a:r>
              <a:rPr lang="pl-PL" sz="3200" dirty="0" smtClean="0"/>
              <a:t>społecznej: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/>
              <a:t>brak </a:t>
            </a:r>
            <a:r>
              <a:rPr lang="pl-PL" sz="2800" b="1" dirty="0"/>
              <a:t>osób chętnych do </a:t>
            </a:r>
            <a:r>
              <a:rPr lang="pl-PL" sz="2800" b="1" dirty="0" smtClean="0"/>
              <a:t>pracy</a:t>
            </a:r>
            <a:r>
              <a:rPr lang="pl-PL" sz="2800" dirty="0" smtClean="0"/>
              <a:t>, </a:t>
            </a:r>
            <a:r>
              <a:rPr lang="pl-PL" sz="2800" dirty="0"/>
              <a:t>w tym w szczególności opiekunów/opiekunek osób </a:t>
            </a:r>
            <a:r>
              <a:rPr lang="pl-PL" sz="2800" dirty="0" smtClean="0"/>
              <a:t>niesamodzielnych; 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/>
              <a:t>niewystarczająca </a:t>
            </a:r>
            <a:r>
              <a:rPr lang="pl-PL" sz="2800" b="1" dirty="0"/>
              <a:t>promocja usług społecznych</a:t>
            </a:r>
            <a:r>
              <a:rPr lang="pl-PL" sz="2800" dirty="0"/>
              <a:t> realizowanych w społecznościach lokalnych, w tym kierowanych do osób starszych, </a:t>
            </a:r>
            <a:endParaRPr lang="pl-PL" sz="2800" dirty="0" smtClean="0"/>
          </a:p>
          <a:p>
            <a:pPr lvl="1">
              <a:spcBef>
                <a:spcPts val="600"/>
              </a:spcBef>
            </a:pPr>
            <a:r>
              <a:rPr lang="pl-PL" sz="2800" b="1" dirty="0" smtClean="0"/>
              <a:t>niedopasowanie </a:t>
            </a:r>
            <a:r>
              <a:rPr lang="pl-PL" sz="2800" b="1" dirty="0"/>
              <a:t>usług do potrzeb </a:t>
            </a:r>
            <a:r>
              <a:rPr lang="pl-PL" sz="2800" b="1" dirty="0" smtClean="0"/>
              <a:t>mieszkańców</a:t>
            </a:r>
            <a:r>
              <a:rPr lang="pl-PL" sz="2800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/>
              <a:t>skomplikowanie </a:t>
            </a:r>
            <a:r>
              <a:rPr lang="pl-PL" sz="2800" b="1" dirty="0"/>
              <a:t>systemu pomocy społecznej i systemu opieki zdrowotnej</a:t>
            </a:r>
            <a:r>
              <a:rPr lang="pl-PL" sz="2800" dirty="0"/>
              <a:t>, co utrudnia poruszanie się w </a:t>
            </a:r>
            <a:r>
              <a:rPr lang="pl-PL" sz="2800" dirty="0" smtClean="0"/>
              <a:t>nich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/>
              <a:t>niska </a:t>
            </a:r>
            <a:r>
              <a:rPr lang="pl-PL" sz="2800" b="1" dirty="0"/>
              <a:t>jakość lokalnych </a:t>
            </a:r>
            <a:r>
              <a:rPr lang="pl-PL" sz="2800" b="1" dirty="0" smtClean="0"/>
              <a:t>programów społecznych </a:t>
            </a:r>
            <a:r>
              <a:rPr lang="pl-PL" sz="2800" dirty="0"/>
              <a:t>oraz praktycznie brak realizacji na poziomie lokalnym </a:t>
            </a:r>
            <a:r>
              <a:rPr lang="pl-PL" sz="2800" b="1" dirty="0" smtClean="0"/>
              <a:t>ewaluacji</a:t>
            </a:r>
            <a:r>
              <a:rPr lang="pl-PL" sz="2800" dirty="0" smtClean="0"/>
              <a:t> </a:t>
            </a:r>
            <a:r>
              <a:rPr lang="pl-PL" sz="2800" dirty="0"/>
              <a:t>usług społecznych/wsparcia udzielanego przez JST </a:t>
            </a:r>
            <a:r>
              <a:rPr lang="pl-PL" sz="2800" dirty="0" smtClean="0"/>
              <a:t>mieszkańcom.</a:t>
            </a:r>
            <a:endParaRPr lang="pl-PL" sz="2800" dirty="0"/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19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4" y="46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Usługi społeczne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775856"/>
            <a:ext cx="11817927" cy="5971308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Deficytowe</a:t>
            </a:r>
            <a:r>
              <a:rPr lang="pl-PL" sz="3200" dirty="0" smtClean="0"/>
              <a:t> </a:t>
            </a:r>
            <a:r>
              <a:rPr lang="pl-PL" sz="3200" dirty="0"/>
              <a:t>usługi społeczne organizowane przez </a:t>
            </a:r>
            <a:r>
              <a:rPr lang="pl-PL" sz="3200" b="1" dirty="0" smtClean="0"/>
              <a:t>gminy</a:t>
            </a:r>
            <a:r>
              <a:rPr lang="pl-PL" sz="3200" dirty="0" smtClean="0"/>
              <a:t>:</a:t>
            </a:r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mieszkaniowe i około mieszkaniowe </a:t>
            </a:r>
            <a:r>
              <a:rPr lang="pl-PL" sz="2800" dirty="0" smtClean="0"/>
              <a:t>(adaptacja mieszkania; </a:t>
            </a:r>
            <a:r>
              <a:rPr lang="pl-PL" sz="2800" dirty="0"/>
              <a:t>mieszkania </a:t>
            </a:r>
            <a:r>
              <a:rPr lang="pl-PL" sz="2800" dirty="0" smtClean="0"/>
              <a:t>chronione</a:t>
            </a:r>
            <a:r>
              <a:rPr lang="pl-PL" sz="2800" dirty="0"/>
              <a:t>, treningowe i wspomagane); </a:t>
            </a:r>
            <a:endParaRPr lang="pl-PL" sz="2800" dirty="0" smtClean="0"/>
          </a:p>
          <a:p>
            <a:pPr lvl="1"/>
            <a:r>
              <a:rPr lang="pl-PL" sz="2800" dirty="0" smtClean="0"/>
              <a:t>wsparcie </a:t>
            </a:r>
            <a:r>
              <a:rPr lang="pl-PL" sz="2800" dirty="0"/>
              <a:t>wolontariatu młodzieżowego; </a:t>
            </a:r>
            <a:endParaRPr lang="pl-PL" sz="2800" dirty="0" smtClean="0"/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w postaci rodzin </a:t>
            </a:r>
            <a:r>
              <a:rPr lang="pl-PL" sz="2800" dirty="0" smtClean="0"/>
              <a:t>wspierających;  </a:t>
            </a:r>
          </a:p>
          <a:p>
            <a:pPr lvl="1"/>
            <a:r>
              <a:rPr lang="pl-PL" sz="2800" dirty="0" smtClean="0"/>
              <a:t>kluby </a:t>
            </a:r>
            <a:r>
              <a:rPr lang="pl-PL" sz="2800" dirty="0"/>
              <a:t>wsparcia dla rodzin, warsztaty z zakresu umiejętności rodzicielskich; </a:t>
            </a:r>
            <a:endParaRPr lang="pl-PL" sz="2800" dirty="0" smtClean="0"/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w zakresie opieki nad dziećmi do lat </a:t>
            </a:r>
            <a:r>
              <a:rPr lang="pl-PL" sz="2800" dirty="0" smtClean="0"/>
              <a:t>3; </a:t>
            </a:r>
          </a:p>
          <a:p>
            <a:pPr lvl="1"/>
            <a:r>
              <a:rPr lang="pl-PL" sz="2800" dirty="0" smtClean="0"/>
              <a:t>terapia </a:t>
            </a:r>
            <a:r>
              <a:rPr lang="pl-PL" sz="2800" dirty="0"/>
              <a:t>indywidualna i rodzinna (w tym oddziaływania korekcyjno-edukacyjne, wsparcie psychologa, terapia uzależnień); </a:t>
            </a:r>
            <a:endParaRPr lang="pl-PL" sz="2800" dirty="0" smtClean="0"/>
          </a:p>
          <a:p>
            <a:pPr lvl="1"/>
            <a:r>
              <a:rPr lang="pl-PL" sz="2800" dirty="0" smtClean="0"/>
              <a:t>grupy </a:t>
            </a:r>
            <a:r>
              <a:rPr lang="pl-PL" sz="2800" dirty="0"/>
              <a:t>wsparcia/samopomocy (np. dla osób uzależnionych, </a:t>
            </a:r>
            <a:r>
              <a:rPr lang="pl-PL" sz="2800" dirty="0" smtClean="0"/>
              <a:t>doświadczających </a:t>
            </a:r>
            <a:r>
              <a:rPr lang="pl-PL" sz="2800" dirty="0"/>
              <a:t>przemocy); </a:t>
            </a:r>
            <a:endParaRPr lang="pl-PL" sz="2800" dirty="0" smtClean="0"/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wsparcia dziennego dla osób niesamodzielnych i ich rodzin (np. Dzienny </a:t>
            </a:r>
            <a:r>
              <a:rPr lang="pl-PL" sz="2800" dirty="0" smtClean="0"/>
              <a:t>DPS); </a:t>
            </a:r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wsparcia dla </a:t>
            </a:r>
            <a:r>
              <a:rPr lang="pl-PL" sz="2800" dirty="0" smtClean="0"/>
              <a:t>imigrantów.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76074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4" y="46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Usługi społeczne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1149926"/>
            <a:ext cx="11817927" cy="5597237"/>
          </a:xfrm>
        </p:spPr>
        <p:txBody>
          <a:bodyPr>
            <a:noAutofit/>
          </a:bodyPr>
          <a:lstStyle/>
          <a:p>
            <a:r>
              <a:rPr lang="pl-PL" b="1" dirty="0" smtClean="0"/>
              <a:t>Deficytowe</a:t>
            </a:r>
            <a:r>
              <a:rPr lang="pl-PL" dirty="0" smtClean="0"/>
              <a:t> </a:t>
            </a:r>
            <a:r>
              <a:rPr lang="pl-PL" dirty="0"/>
              <a:t>usługi społeczne organizowane przez </a:t>
            </a:r>
            <a:r>
              <a:rPr lang="pl-PL" b="1" dirty="0" smtClean="0"/>
              <a:t>powiaty</a:t>
            </a:r>
            <a:r>
              <a:rPr lang="pl-PL" dirty="0" smtClean="0"/>
              <a:t>:</a:t>
            </a:r>
            <a:endParaRPr lang="pl-PL" b="1" dirty="0"/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opieki </a:t>
            </a:r>
            <a:r>
              <a:rPr lang="pl-PL" sz="2800" dirty="0" err="1" smtClean="0"/>
              <a:t>wytchnieniowej</a:t>
            </a:r>
            <a:r>
              <a:rPr lang="pl-PL" sz="2800" dirty="0" smtClean="0"/>
              <a:t>; </a:t>
            </a:r>
          </a:p>
          <a:p>
            <a:pPr lvl="1"/>
            <a:r>
              <a:rPr lang="pl-PL" sz="2800" dirty="0" smtClean="0"/>
              <a:t>rodzinne </a:t>
            </a:r>
            <a:r>
              <a:rPr lang="pl-PL" sz="2800" dirty="0"/>
              <a:t>form pieczy </a:t>
            </a:r>
            <a:r>
              <a:rPr lang="pl-PL" sz="2800" dirty="0" smtClean="0"/>
              <a:t>zastępczej (problem w rekrutacji rodzin zastępczych);</a:t>
            </a:r>
          </a:p>
          <a:p>
            <a:pPr lvl="1"/>
            <a:r>
              <a:rPr lang="pl-PL" sz="2800" dirty="0" smtClean="0"/>
              <a:t>terapia </a:t>
            </a:r>
            <a:r>
              <a:rPr lang="pl-PL" sz="2800" dirty="0"/>
              <a:t>indywidualna i rodzinna (w tym oddziaływania korekcyjno-edukacyjne, wsparcie psychologa, terapia uzależnień); </a:t>
            </a:r>
            <a:endParaRPr lang="pl-PL" sz="2800" dirty="0" smtClean="0"/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wsparcia dziennego dla osób niesamodzielnych i ich rodzin (np. Dzienny </a:t>
            </a:r>
            <a:r>
              <a:rPr lang="pl-PL" sz="2800" dirty="0" smtClean="0"/>
              <a:t>DPS); </a:t>
            </a:r>
          </a:p>
          <a:p>
            <a:pPr lvl="1"/>
            <a:r>
              <a:rPr lang="pl-PL" sz="2800" dirty="0" smtClean="0"/>
              <a:t>asystent </a:t>
            </a:r>
            <a:r>
              <a:rPr lang="pl-PL" sz="2800" dirty="0"/>
              <a:t>osoby niepełnosprawnej; </a:t>
            </a:r>
            <a:endParaRPr lang="pl-PL" sz="2800" dirty="0" smtClean="0"/>
          </a:p>
          <a:p>
            <a:pPr lvl="1"/>
            <a:r>
              <a:rPr lang="pl-PL" sz="2800" dirty="0" smtClean="0"/>
              <a:t>noclegownie</a:t>
            </a:r>
            <a:r>
              <a:rPr lang="pl-PL" sz="2800" dirty="0"/>
              <a:t>, hostele, schroniska, </a:t>
            </a:r>
            <a:r>
              <a:rPr lang="pl-PL" sz="2800" dirty="0" smtClean="0"/>
              <a:t>ogrzewalnie; </a:t>
            </a:r>
          </a:p>
          <a:p>
            <a:pPr lvl="1"/>
            <a:r>
              <a:rPr lang="pl-PL" sz="2800" dirty="0" smtClean="0"/>
              <a:t>wsparcie </a:t>
            </a:r>
            <a:r>
              <a:rPr lang="pl-PL" sz="2800" dirty="0"/>
              <a:t>dedykowane </a:t>
            </a:r>
            <a:r>
              <a:rPr lang="pl-PL" sz="2800" dirty="0" smtClean="0"/>
              <a:t>imigrantom; </a:t>
            </a:r>
          </a:p>
          <a:p>
            <a:pPr lvl="1"/>
            <a:r>
              <a:rPr lang="pl-PL" sz="2800" dirty="0" smtClean="0"/>
              <a:t>adaptacja mieszkania; </a:t>
            </a:r>
          </a:p>
          <a:p>
            <a:pPr lvl="1"/>
            <a:r>
              <a:rPr lang="pl-PL" sz="2800" dirty="0" smtClean="0"/>
              <a:t>usługi </a:t>
            </a:r>
            <a:r>
              <a:rPr lang="pl-PL" sz="2800" dirty="0"/>
              <a:t>rehabilitacyjne, </a:t>
            </a:r>
            <a:r>
              <a:rPr lang="pl-PL" sz="2800" dirty="0" smtClean="0"/>
              <a:t>fizjoterapeutyczne.</a:t>
            </a:r>
          </a:p>
        </p:txBody>
      </p:sp>
    </p:spTree>
    <p:extLst>
      <p:ext uri="{BB962C8B-B14F-4D97-AF65-F5344CB8AC3E}">
        <p14:creationId xmlns:p14="http://schemas.microsoft.com/office/powerpoint/2010/main" val="1304797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4" y="46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Usługi społeczne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1149926"/>
            <a:ext cx="11817927" cy="5597237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Bariery</a:t>
            </a:r>
            <a:r>
              <a:rPr lang="pl-PL" sz="3200" b="1" dirty="0"/>
              <a:t> </a:t>
            </a:r>
            <a:r>
              <a:rPr lang="pl-PL" sz="3200" b="1" dirty="0" smtClean="0"/>
              <a:t>doświadczane przez JST </a:t>
            </a:r>
            <a:r>
              <a:rPr lang="pl-PL" sz="3200" dirty="0" smtClean="0"/>
              <a:t>– organizatorów usług społecznych:</a:t>
            </a:r>
          </a:p>
          <a:p>
            <a:pPr lvl="1"/>
            <a:r>
              <a:rPr lang="pl-PL" sz="3200" dirty="0" smtClean="0"/>
              <a:t>Problemy </a:t>
            </a:r>
            <a:r>
              <a:rPr lang="pl-PL" sz="3200" b="1" dirty="0" smtClean="0"/>
              <a:t>finansowe</a:t>
            </a:r>
            <a:r>
              <a:rPr lang="pl-PL" sz="3200" dirty="0" smtClean="0"/>
              <a:t> </a:t>
            </a:r>
            <a:r>
              <a:rPr lang="pl-PL" sz="3200" dirty="0"/>
              <a:t>(72,2%); </a:t>
            </a:r>
            <a:endParaRPr lang="pl-PL" sz="3200" dirty="0" smtClean="0"/>
          </a:p>
          <a:p>
            <a:pPr lvl="1"/>
            <a:r>
              <a:rPr lang="pl-PL" sz="3200" dirty="0" smtClean="0"/>
              <a:t>Problemy </a:t>
            </a:r>
            <a:r>
              <a:rPr lang="pl-PL" sz="3200" b="1" dirty="0" smtClean="0"/>
              <a:t>infrastrukturalne</a:t>
            </a:r>
            <a:r>
              <a:rPr lang="pl-PL" sz="3200" dirty="0" smtClean="0"/>
              <a:t> (lokalowe, sprzętowe) (53</a:t>
            </a:r>
            <a:r>
              <a:rPr lang="pl-PL" sz="3200" dirty="0"/>
              <a:t>%); </a:t>
            </a:r>
            <a:endParaRPr lang="pl-PL" sz="3200" dirty="0" smtClean="0"/>
          </a:p>
          <a:p>
            <a:pPr lvl="1"/>
            <a:r>
              <a:rPr lang="pl-PL" sz="3200" dirty="0" smtClean="0"/>
              <a:t>Problemy </a:t>
            </a:r>
            <a:r>
              <a:rPr lang="pl-PL" sz="3200" b="1" dirty="0" smtClean="0"/>
              <a:t>kadrowe</a:t>
            </a:r>
            <a:r>
              <a:rPr lang="pl-PL" sz="3200" dirty="0" smtClean="0"/>
              <a:t> </a:t>
            </a:r>
            <a:r>
              <a:rPr lang="pl-PL" sz="3200" dirty="0"/>
              <a:t>(49,6%). </a:t>
            </a:r>
            <a:endParaRPr lang="pl-PL" sz="3200" dirty="0" smtClean="0"/>
          </a:p>
          <a:p>
            <a:r>
              <a:rPr lang="pl-PL" sz="3200" dirty="0" smtClean="0"/>
              <a:t>Dodatkowo:</a:t>
            </a:r>
          </a:p>
          <a:p>
            <a:pPr lvl="1"/>
            <a:r>
              <a:rPr lang="pl-PL" sz="3200" dirty="0" smtClean="0"/>
              <a:t>brak </a:t>
            </a:r>
            <a:r>
              <a:rPr lang="pl-PL" sz="3200" dirty="0"/>
              <a:t>wypracowanych sposobów rozwiązywania określonych problemów </a:t>
            </a:r>
            <a:r>
              <a:rPr lang="pl-PL" sz="3200" dirty="0" smtClean="0"/>
              <a:t>(rekrutacja rodzin zastępczych; skuteczne wsparcie osób uzależnionych);</a:t>
            </a:r>
          </a:p>
          <a:p>
            <a:pPr lvl="1"/>
            <a:r>
              <a:rPr lang="pl-PL" sz="3200" dirty="0" smtClean="0"/>
              <a:t>brak </a:t>
            </a:r>
            <a:r>
              <a:rPr lang="pl-PL" sz="3200" dirty="0"/>
              <a:t>wystarczającego rozpowszechnienia </a:t>
            </a:r>
            <a:r>
              <a:rPr lang="pl-PL" sz="3200" b="1" dirty="0"/>
              <a:t>dobrych praktyk </a:t>
            </a:r>
            <a:r>
              <a:rPr lang="pl-PL" sz="3200" dirty="0"/>
              <a:t>w zakresie skutecznego rozwiązywania problemów </a:t>
            </a:r>
            <a:r>
              <a:rPr lang="pl-PL" sz="3200" dirty="0" smtClean="0"/>
              <a:t>społecznych</a:t>
            </a:r>
            <a:r>
              <a:rPr lang="pl-PL" sz="3200" dirty="0"/>
              <a:t>;</a:t>
            </a:r>
            <a:endParaRPr lang="pl-PL" sz="3200" dirty="0" smtClean="0"/>
          </a:p>
          <a:p>
            <a:pPr lvl="1"/>
            <a:r>
              <a:rPr lang="pl-PL" sz="3200" dirty="0" smtClean="0"/>
              <a:t>brak </a:t>
            </a:r>
            <a:r>
              <a:rPr lang="pl-PL" sz="3200" dirty="0"/>
              <a:t>umiejętności </a:t>
            </a:r>
            <a:r>
              <a:rPr lang="pl-PL" sz="3200" b="1" dirty="0" smtClean="0"/>
              <a:t>projektowania </a:t>
            </a:r>
            <a:r>
              <a:rPr lang="pl-PL" sz="3200" b="1" dirty="0"/>
              <a:t>usług </a:t>
            </a:r>
            <a:r>
              <a:rPr lang="pl-PL" sz="3200" b="1" dirty="0" smtClean="0"/>
              <a:t>społecznych</a:t>
            </a:r>
            <a:r>
              <a:rPr lang="pl-PL" sz="3200" dirty="0" smtClean="0"/>
              <a:t>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33127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3" y="-203345"/>
            <a:ext cx="10515600" cy="1325563"/>
          </a:xfrm>
        </p:spPr>
        <p:txBody>
          <a:bodyPr>
            <a:noAutofit/>
          </a:bodyPr>
          <a:lstStyle/>
          <a:p>
            <a:r>
              <a:rPr lang="pl-PL" sz="4800" b="1" dirty="0" smtClean="0"/>
              <a:t>Usługi społeczne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0" y="942108"/>
            <a:ext cx="11817927" cy="5597237"/>
          </a:xfrm>
        </p:spPr>
        <p:txBody>
          <a:bodyPr>
            <a:noAutofit/>
          </a:bodyPr>
          <a:lstStyle/>
          <a:p>
            <a:r>
              <a:rPr lang="pl-PL" sz="3200" dirty="0" smtClean="0"/>
              <a:t>Bariery</a:t>
            </a:r>
            <a:r>
              <a:rPr lang="pl-PL" sz="3200" dirty="0"/>
              <a:t> </a:t>
            </a:r>
            <a:r>
              <a:rPr lang="pl-PL" sz="3200" dirty="0" smtClean="0"/>
              <a:t>doświadczane przez </a:t>
            </a:r>
            <a:r>
              <a:rPr lang="pl-PL" sz="3200" b="1" dirty="0" smtClean="0"/>
              <a:t>mieszkańców – odbiorców usług społecznych:</a:t>
            </a:r>
          </a:p>
          <a:p>
            <a:pPr lvl="1"/>
            <a:r>
              <a:rPr lang="pl-PL" sz="3200" b="1" dirty="0" smtClean="0"/>
              <a:t>brak </a:t>
            </a:r>
            <a:r>
              <a:rPr lang="pl-PL" sz="3200" b="1" dirty="0"/>
              <a:t>wiedzy, </a:t>
            </a:r>
            <a:r>
              <a:rPr lang="pl-PL" sz="3200" dirty="0"/>
              <a:t>iż dana forma wsparcia/usługa społeczna przysługuje osobie jej potrzebującej (32,9%); </a:t>
            </a:r>
            <a:endParaRPr lang="pl-PL" sz="3200" dirty="0" smtClean="0"/>
          </a:p>
          <a:p>
            <a:pPr lvl="1"/>
            <a:r>
              <a:rPr lang="pl-PL" sz="3200" b="1" dirty="0" smtClean="0"/>
              <a:t>brak </a:t>
            </a:r>
            <a:r>
              <a:rPr lang="pl-PL" sz="3200" b="1" dirty="0"/>
              <a:t>dostępu do wsparcia w okolicy miejsca zamieszkania</a:t>
            </a:r>
            <a:r>
              <a:rPr lang="pl-PL" sz="3200" dirty="0"/>
              <a:t> (19,4%); </a:t>
            </a:r>
            <a:endParaRPr lang="pl-PL" sz="3200" dirty="0" smtClean="0"/>
          </a:p>
          <a:p>
            <a:pPr lvl="1"/>
            <a:r>
              <a:rPr lang="pl-PL" sz="3200" b="1" dirty="0" smtClean="0"/>
              <a:t>brak </a:t>
            </a:r>
            <a:r>
              <a:rPr lang="pl-PL" sz="3200" b="1" dirty="0"/>
              <a:t>motywacji </a:t>
            </a:r>
            <a:r>
              <a:rPr lang="pl-PL" sz="3200" dirty="0"/>
              <a:t>do skorzystania z wsparcia przez osobę potrzebującą go (10,8%); </a:t>
            </a:r>
            <a:endParaRPr lang="pl-PL" sz="3200" dirty="0" smtClean="0"/>
          </a:p>
          <a:p>
            <a:pPr lvl="1"/>
            <a:r>
              <a:rPr lang="pl-PL" sz="3200" b="1" dirty="0" smtClean="0"/>
              <a:t>trudny </a:t>
            </a:r>
            <a:r>
              <a:rPr lang="pl-PL" sz="3200" b="1" dirty="0"/>
              <a:t>dojazd </a:t>
            </a:r>
            <a:r>
              <a:rPr lang="pl-PL" sz="3200" dirty="0"/>
              <a:t>do miejsc świadczenia wsparcia (8,1%); </a:t>
            </a:r>
            <a:endParaRPr lang="pl-PL" sz="3200" dirty="0" smtClean="0"/>
          </a:p>
          <a:p>
            <a:pPr lvl="1"/>
            <a:r>
              <a:rPr lang="pl-PL" sz="3200" b="1" dirty="0" smtClean="0"/>
              <a:t>bariery finansowe</a:t>
            </a:r>
            <a:r>
              <a:rPr lang="pl-PL" sz="3200" dirty="0" smtClean="0"/>
              <a:t> </a:t>
            </a:r>
            <a:r>
              <a:rPr lang="pl-PL" sz="3200" dirty="0"/>
              <a:t>(6,6%).</a:t>
            </a:r>
          </a:p>
          <a:p>
            <a:r>
              <a:rPr lang="pl-PL" sz="3200" dirty="0" smtClean="0"/>
              <a:t>Mieszkańcy, </a:t>
            </a:r>
            <a:r>
              <a:rPr lang="pl-PL" sz="3200" dirty="0"/>
              <a:t>którzy korzystali z wsparcia w postaci usług </a:t>
            </a:r>
            <a:r>
              <a:rPr lang="pl-PL" sz="3200" dirty="0" smtClean="0"/>
              <a:t>społecznych generalnie </a:t>
            </a:r>
            <a:r>
              <a:rPr lang="pl-PL" sz="3200" b="1" dirty="0"/>
              <a:t>wysoko oceniają jakość otrzymanego </a:t>
            </a:r>
            <a:r>
              <a:rPr lang="pl-PL" sz="3200" b="1" dirty="0" smtClean="0"/>
              <a:t>wsparcia.</a:t>
            </a:r>
            <a:endParaRPr lang="pl-PL" sz="3200" b="1" dirty="0"/>
          </a:p>
          <a:p>
            <a:endParaRPr lang="pl-PL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85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2053" y="-230620"/>
            <a:ext cx="10515600" cy="1325563"/>
          </a:xfrm>
        </p:spPr>
        <p:txBody>
          <a:bodyPr/>
          <a:lstStyle/>
          <a:p>
            <a:r>
              <a:rPr lang="pl-PL" b="1" dirty="0" err="1" smtClean="0"/>
              <a:t>Deinstytucjonalizacja</a:t>
            </a:r>
            <a:r>
              <a:rPr lang="pl-PL" b="1" dirty="0" smtClean="0"/>
              <a:t> usług społecznych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544" y="900979"/>
            <a:ext cx="11942619" cy="5638365"/>
          </a:xfrm>
        </p:spPr>
        <p:txBody>
          <a:bodyPr>
            <a:noAutofit/>
          </a:bodyPr>
          <a:lstStyle/>
          <a:p>
            <a:r>
              <a:rPr lang="pl-PL" sz="3200" b="1" dirty="0"/>
              <a:t>Zagadnienie </a:t>
            </a:r>
            <a:r>
              <a:rPr lang="pl-PL" sz="3200" b="1" dirty="0" err="1"/>
              <a:t>deinstytucjonalizacji</a:t>
            </a:r>
            <a:r>
              <a:rPr lang="pl-PL" sz="3200" b="1" dirty="0"/>
              <a:t> wciąż jest słabo rozpoznane </a:t>
            </a:r>
            <a:r>
              <a:rPr lang="pl-PL" sz="3200" dirty="0" smtClean="0"/>
              <a:t>wśród przedstawicieli JST, </a:t>
            </a:r>
            <a:r>
              <a:rPr lang="pl-PL" sz="3200" dirty="0"/>
              <a:t>a także wśród wykonawców usług </a:t>
            </a:r>
            <a:r>
              <a:rPr lang="pl-PL" sz="3200" dirty="0" smtClean="0"/>
              <a:t>społecznych;</a:t>
            </a:r>
            <a:endParaRPr lang="pl-PL" sz="3200" dirty="0"/>
          </a:p>
          <a:p>
            <a:r>
              <a:rPr lang="pl-PL" sz="3200" dirty="0" smtClean="0"/>
              <a:t>Większość JST </a:t>
            </a:r>
            <a:r>
              <a:rPr lang="pl-PL" sz="3200" dirty="0"/>
              <a:t>stara się rozwijać usługi społeczne przede wszystkim w środowisku i/lub zmieniać sposób działania </a:t>
            </a:r>
            <a:r>
              <a:rPr lang="pl-PL" sz="3200" dirty="0" smtClean="0"/>
              <a:t>placówek;</a:t>
            </a:r>
            <a:endParaRPr lang="pl-PL" sz="3200" dirty="0"/>
          </a:p>
          <a:p>
            <a:r>
              <a:rPr lang="pl-PL" sz="3200" b="1" dirty="0"/>
              <a:t>43,4% </a:t>
            </a:r>
            <a:r>
              <a:rPr lang="pl-PL" sz="3200" b="1" dirty="0" smtClean="0"/>
              <a:t>JST </a:t>
            </a:r>
            <a:r>
              <a:rPr lang="pl-PL" sz="3200" dirty="0"/>
              <a:t>nie ma wystarczających zasobów (np. wiedzy, finansów itd.), by przeprowadzić proces </a:t>
            </a:r>
            <a:r>
              <a:rPr lang="pl-PL" sz="3200" dirty="0" err="1"/>
              <a:t>deinstytucjonalizacji</a:t>
            </a:r>
            <a:r>
              <a:rPr lang="pl-PL" sz="3200" dirty="0"/>
              <a:t> usług społecznych </a:t>
            </a:r>
            <a:r>
              <a:rPr lang="pl-PL" sz="3200" dirty="0">
                <a:sym typeface="Wingdings" panose="05000000000000000000" pitchFamily="2" charset="2"/>
              </a:rPr>
              <a:t></a:t>
            </a:r>
            <a:r>
              <a:rPr lang="pl-PL" sz="3200" dirty="0"/>
              <a:t> </a:t>
            </a:r>
            <a:r>
              <a:rPr lang="pl-PL" sz="3200" b="1" dirty="0"/>
              <a:t>potrzebne </a:t>
            </a:r>
            <a:r>
              <a:rPr lang="pl-PL" sz="3200" b="1" dirty="0" smtClean="0"/>
              <a:t>wsparcie zewnętrzne</a:t>
            </a:r>
            <a:r>
              <a:rPr lang="pl-PL" sz="3200" dirty="0"/>
              <a:t>;</a:t>
            </a:r>
            <a:endParaRPr lang="pl-PL" sz="3200" b="1" dirty="0"/>
          </a:p>
          <a:p>
            <a:r>
              <a:rPr lang="pl-PL" sz="3200" dirty="0" smtClean="0"/>
              <a:t>Barierą jest </a:t>
            </a:r>
            <a:r>
              <a:rPr lang="pl-PL" sz="3200" dirty="0"/>
              <a:t>przede wszystkim konieczność zapewnienia kompleksowej, intensywnej, </a:t>
            </a:r>
            <a:r>
              <a:rPr lang="pl-PL" sz="3200" dirty="0" smtClean="0"/>
              <a:t>opieki </a:t>
            </a:r>
            <a:r>
              <a:rPr lang="pl-PL" sz="3200" dirty="0"/>
              <a:t>nad niektórymi osobami </a:t>
            </a:r>
            <a:r>
              <a:rPr lang="pl-PL" sz="3200" dirty="0" smtClean="0"/>
              <a:t>potrzebującymi (np. osobami </a:t>
            </a:r>
            <a:r>
              <a:rPr lang="pl-PL" sz="3200" dirty="0"/>
              <a:t>o znacznym, sprzężonym stopniu </a:t>
            </a:r>
            <a:r>
              <a:rPr lang="pl-PL" sz="3200" dirty="0" smtClean="0"/>
              <a:t>niepełnosprawności</a:t>
            </a:r>
            <a:r>
              <a:rPr lang="pl-PL" sz="3200" dirty="0"/>
              <a:t>)</a:t>
            </a:r>
            <a:r>
              <a:rPr lang="pl-PL" sz="3200" dirty="0" smtClean="0"/>
              <a:t>, </a:t>
            </a:r>
            <a:r>
              <a:rPr lang="pl-PL" sz="3200" b="1" dirty="0"/>
              <a:t>co jest w praktyce niemożliwe do zrealizowania w </a:t>
            </a:r>
            <a:r>
              <a:rPr lang="pl-PL" sz="3200" b="1" dirty="0" smtClean="0"/>
              <a:t>środowisku</a:t>
            </a:r>
            <a:r>
              <a:rPr lang="pl-PL" sz="3200" dirty="0"/>
              <a:t>.</a:t>
            </a: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553078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Oczekiwania instytucji </a:t>
            </a:r>
            <a:r>
              <a:rPr lang="pl-PL" b="1" dirty="0"/>
              <a:t>pomocy </a:t>
            </a:r>
            <a:r>
              <a:rPr lang="pl-PL" b="1" dirty="0" smtClean="0"/>
              <a:t>społecznej w stosunku do Samorządu Województwa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836" y="1246909"/>
            <a:ext cx="11970327" cy="581890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Wsparcie </a:t>
            </a:r>
            <a:r>
              <a:rPr lang="pl-PL" dirty="0"/>
              <a:t>(np. szkoleń, doradztwa) w zakresie </a:t>
            </a:r>
            <a:r>
              <a:rPr lang="pl-PL" b="1" dirty="0"/>
              <a:t>podnoszenia umiejętności/kwalifikacji zawodowych </a:t>
            </a:r>
            <a:r>
              <a:rPr lang="pl-PL" dirty="0" smtClean="0"/>
              <a:t>pracowników;</a:t>
            </a:r>
          </a:p>
          <a:p>
            <a:pPr marL="514350" indent="-514350">
              <a:buAutoNum type="arabicPeriod"/>
            </a:pPr>
            <a:r>
              <a:rPr lang="pl-PL" b="1" dirty="0" smtClean="0"/>
              <a:t>Wsparcie finansowe </a:t>
            </a:r>
            <a:r>
              <a:rPr lang="pl-PL" dirty="0"/>
              <a:t>na realizację działań w obszarze polityki </a:t>
            </a:r>
            <a:r>
              <a:rPr lang="pl-PL" dirty="0" smtClean="0"/>
              <a:t>społecznej;</a:t>
            </a:r>
          </a:p>
          <a:p>
            <a:pPr marL="514350" indent="-514350">
              <a:buAutoNum type="arabicPeriod"/>
            </a:pPr>
            <a:r>
              <a:rPr lang="pl-PL" dirty="0" smtClean="0"/>
              <a:t>Wsparcie </a:t>
            </a:r>
            <a:r>
              <a:rPr lang="pl-PL" dirty="0"/>
              <a:t>(np. szkolenia, doradztwo, </a:t>
            </a:r>
            <a:r>
              <a:rPr lang="pl-PL" dirty="0" err="1"/>
              <a:t>superwizja</a:t>
            </a:r>
            <a:r>
              <a:rPr lang="pl-PL" dirty="0"/>
              <a:t>) w zakresie </a:t>
            </a:r>
            <a:r>
              <a:rPr lang="pl-PL" b="1" dirty="0"/>
              <a:t>podnoszenia kompetencji miękkich </a:t>
            </a:r>
            <a:r>
              <a:rPr lang="pl-PL" b="1" dirty="0" smtClean="0"/>
              <a:t>pracowników</a:t>
            </a:r>
            <a:r>
              <a:rPr lang="pl-PL" dirty="0" smtClean="0"/>
              <a:t>; </a:t>
            </a:r>
          </a:p>
          <a:p>
            <a:pPr marL="514350" indent="-514350">
              <a:buAutoNum type="arabicPeriod"/>
            </a:pPr>
            <a:r>
              <a:rPr lang="pl-PL" b="1" dirty="0" smtClean="0"/>
              <a:t>Przekazywanie </a:t>
            </a:r>
            <a:r>
              <a:rPr lang="pl-PL" b="1" dirty="0"/>
              <a:t>informacji o nowych rozwiązaniach, modelach pracy w poszczególnych obszarach polityki społecznej</a:t>
            </a:r>
            <a:r>
              <a:rPr lang="pl-PL" dirty="0"/>
              <a:t> (np. rodziny, niepełnosprawności, integracji cudzoziemców itd.) </a:t>
            </a:r>
            <a:r>
              <a:rPr lang="pl-PL" b="1" dirty="0"/>
              <a:t>i wsparcie eksperckie w zakresie ich wdrożenia w </a:t>
            </a:r>
            <a:r>
              <a:rPr lang="pl-PL" b="1" dirty="0" smtClean="0"/>
              <a:t>JST</a:t>
            </a:r>
            <a:r>
              <a:rPr lang="pl-PL" dirty="0" smtClean="0"/>
              <a:t>;</a:t>
            </a:r>
          </a:p>
          <a:p>
            <a:pPr marL="514350" indent="-514350">
              <a:buAutoNum type="arabicPeriod"/>
            </a:pPr>
            <a:r>
              <a:rPr lang="pl-PL" b="1" dirty="0" smtClean="0"/>
              <a:t>Wsparcie</a:t>
            </a:r>
            <a:r>
              <a:rPr lang="pl-PL" dirty="0" smtClean="0"/>
              <a:t> </a:t>
            </a:r>
            <a:r>
              <a:rPr lang="pl-PL" dirty="0"/>
              <a:t>(np. szkolenia, doradztwo, studia podyplomowe) </a:t>
            </a:r>
            <a:r>
              <a:rPr lang="pl-PL" b="1" dirty="0"/>
              <a:t>dla osób kierujących instytucjami</a:t>
            </a:r>
            <a:r>
              <a:rPr lang="pl-PL" dirty="0"/>
              <a:t> realizującymi zadania w obszarze polityki społecznej </a:t>
            </a:r>
            <a:r>
              <a:rPr lang="pl-PL" b="1" dirty="0"/>
              <a:t>w zakresie </a:t>
            </a:r>
            <a:r>
              <a:rPr lang="pl-PL" b="1" dirty="0" smtClean="0"/>
              <a:t>zarządzania</a:t>
            </a:r>
            <a:r>
              <a:rPr lang="pl-PL" dirty="0" smtClean="0"/>
              <a:t>; </a:t>
            </a:r>
          </a:p>
          <a:p>
            <a:pPr marL="514350" indent="-514350">
              <a:buAutoNum type="arabicPeriod"/>
            </a:pPr>
            <a:r>
              <a:rPr lang="pl-PL" dirty="0" smtClean="0"/>
              <a:t>Umożliwienie </a:t>
            </a:r>
            <a:r>
              <a:rPr lang="pl-PL" b="1" dirty="0"/>
              <a:t>wymiany doświadczeń </a:t>
            </a:r>
            <a:r>
              <a:rPr lang="pl-PL" dirty="0"/>
              <a:t>z różnymi instytucjami działającymi w obszarze polityki </a:t>
            </a:r>
            <a:r>
              <a:rPr lang="pl-PL" dirty="0" smtClean="0"/>
              <a:t>społecznej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13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Sytuacja demograficzna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b="1" dirty="0" smtClean="0"/>
              <a:t>Wzrost liczby ludności aglomeracji szczecińskiej i koszalińskiej</a:t>
            </a:r>
            <a:r>
              <a:rPr lang="pl-PL" dirty="0" smtClean="0"/>
              <a:t>,</a:t>
            </a:r>
            <a:r>
              <a:rPr lang="pl-PL" b="1" dirty="0" smtClean="0"/>
              <a:t> </a:t>
            </a:r>
            <a:r>
              <a:rPr lang="pl-PL" dirty="0" smtClean="0"/>
              <a:t>przy czym </a:t>
            </a:r>
            <a:r>
              <a:rPr lang="pl-PL" b="1" dirty="0" smtClean="0"/>
              <a:t>siła przyciągania nowych mieszkańców aglomeracji szczecińskiej w ostatnich latach rosła, zaś aglomeracji koszalińskiej – malała</a:t>
            </a:r>
            <a:r>
              <a:rPr lang="pl-PL" dirty="0" smtClean="0"/>
              <a:t>;</a:t>
            </a:r>
            <a:endParaRPr lang="pl-PL" b="1" dirty="0" smtClean="0"/>
          </a:p>
          <a:p>
            <a:pPr>
              <a:spcAft>
                <a:spcPts val="600"/>
              </a:spcAft>
            </a:pPr>
            <a:r>
              <a:rPr lang="pl-PL" b="1" dirty="0" err="1" smtClean="0"/>
              <a:t>Suburbanizacja</a:t>
            </a:r>
            <a:r>
              <a:rPr lang="pl-PL" dirty="0" smtClean="0"/>
              <a:t> </a:t>
            </a:r>
            <a:r>
              <a:rPr lang="pl-PL" b="1" dirty="0" smtClean="0"/>
              <a:t>największych miast regionu</a:t>
            </a:r>
            <a:r>
              <a:rPr lang="pl-PL" dirty="0" smtClean="0"/>
              <a:t>: Szczecina, Koszalina i Stargardu;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Wyludniania się obszarów słabo zurbanizowanych </a:t>
            </a:r>
            <a:r>
              <a:rPr lang="pl-PL" dirty="0" smtClean="0"/>
              <a:t>oddalonych od największych ośrodków miejskich, zwłaszcza we wschodniej części regionu, w tym obszarów popegeerowskich. </a:t>
            </a:r>
          </a:p>
        </p:txBody>
      </p:sp>
    </p:spTree>
    <p:extLst>
      <p:ext uri="{BB962C8B-B14F-4D97-AF65-F5344CB8AC3E}">
        <p14:creationId xmlns:p14="http://schemas.microsoft.com/office/powerpoint/2010/main" val="214708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Ocena wpływu RPO WZ na poziom włączenia społecznego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/>
              <a:t>NAJWAŻNIEJSZE WNIOSKI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17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C636BDE-7CAD-2E48-B943-3A7F171B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ewaluacji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7EDB9B11-674E-FC46-A38C-D46EF2E0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Oś Priorytetowa 7 </a:t>
            </a:r>
            <a:r>
              <a:rPr lang="pl-PL" i="1" dirty="0"/>
              <a:t>Włączenie społeczne</a:t>
            </a:r>
          </a:p>
          <a:p>
            <a:r>
              <a:rPr lang="pl-PL" i="1" dirty="0"/>
              <a:t>Oś Priorytetowa 9 Infrastruktura publiczna</a:t>
            </a:r>
          </a:p>
          <a:p>
            <a:pPr lvl="1"/>
            <a:r>
              <a:rPr lang="pl-PL" dirty="0"/>
              <a:t>Działanie 9.2 </a:t>
            </a:r>
            <a:r>
              <a:rPr lang="pl-PL" i="1" dirty="0"/>
              <a:t>Infrastruktura społeczna</a:t>
            </a:r>
          </a:p>
          <a:p>
            <a:pPr lvl="1"/>
            <a:r>
              <a:rPr lang="pl-PL" dirty="0"/>
              <a:t>Działanie 9.3 </a:t>
            </a:r>
            <a:r>
              <a:rPr lang="pl-PL" i="1" dirty="0"/>
              <a:t>Wspieranie rewitalizacji w sferze fizycznej, gospodarczej i społecznej ubogich społeczności i obszarów miejskich i wiejskich</a:t>
            </a:r>
          </a:p>
          <a:p>
            <a:pPr lvl="1"/>
            <a:endParaRPr lang="pl-PL" dirty="0">
              <a:solidFill>
                <a:schemeClr val="bg1"/>
              </a:solidFill>
            </a:endParaRPr>
          </a:p>
          <a:p>
            <a:pPr lvl="1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37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5B8EFE8-ED5C-0349-8964-7AF3E19A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alokacji w obszarze włączenia społecznego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4EFC5DD-6DF0-FA46-883E-A49BD590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67" y="1958975"/>
            <a:ext cx="5740400" cy="4533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2060FB32-8656-9A42-B3AF-BAD555AB9E97}"/>
              </a:ext>
            </a:extLst>
          </p:cNvPr>
          <p:cNvSpPr txBox="1"/>
          <p:nvPr/>
        </p:nvSpPr>
        <p:spPr>
          <a:xfrm>
            <a:off x="7278129" y="1995530"/>
            <a:ext cx="47079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Zmniejszenie alokacji na aktywną integrację i zwiększenie alokacji na usługi społeczne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Wynikało to ze zmian sytuacji społeczno-gospodarczej oraz zainteresowania projektodawców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Istotne zmniejszenie środków na aktywną integrację ogranicza możliwości działań na rzecz zwiększania poziomu aktywności zawodowej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09239CB-02BC-6D42-AE8E-4580AE9ECC31}"/>
              </a:ext>
            </a:extLst>
          </p:cNvPr>
          <p:cNvSpPr txBox="1"/>
          <p:nvPr/>
        </p:nvSpPr>
        <p:spPr>
          <a:xfrm>
            <a:off x="606167" y="658100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1014014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DB0C95B2-0AC1-0A4F-944E-C3557469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Rozkład terytorialny uczestników wsparcia</a:t>
            </a:r>
          </a:p>
        </p:txBody>
      </p:sp>
      <p:pic>
        <p:nvPicPr>
          <p:cNvPr id="6" name="Obraz 5" descr="Wykres pokazujący poziom nadreprezentacji i niedoreprezentacji uczestników projektów w PI 9i w powiatach według poziomu stopy bezrobocia długotrwałego (w pkt. proc.)*">
            <a:extLst>
              <a:ext uri="{FF2B5EF4-FFF2-40B4-BE49-F238E27FC236}">
                <a16:creationId xmlns:a16="http://schemas.microsoft.com/office/drawing/2014/main" xmlns="" id="{8CEB4017-2B7B-3045-A11D-E68FA1767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487" y="1965699"/>
            <a:ext cx="6400800" cy="437720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B4ADD9C-2C6D-2A4E-94E0-6244B05866B5}"/>
              </a:ext>
            </a:extLst>
          </p:cNvPr>
          <p:cNvSpPr txBox="1"/>
          <p:nvPr/>
        </p:nvSpPr>
        <p:spPr>
          <a:xfrm>
            <a:off x="6845643" y="1690688"/>
            <a:ext cx="505391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Wśród uczestników projektów w aktywnej integracji i ekonomii społecznej </a:t>
            </a:r>
            <a:r>
              <a:rPr lang="pl-PL" sz="2000" dirty="0" err="1"/>
              <a:t>nadreprezentowani</a:t>
            </a:r>
            <a:r>
              <a:rPr lang="pl-PL" sz="2000" dirty="0"/>
              <a:t> byli mieszkańcy obszarów znajdujących się w relatywnie lepszej sytuacji, a niedoreprezentowani mieszkańcy obszarów w trudniejszej sytuacji, definiowanych przez stopę bezrobocia długotrwałego, udział beneficjentów pomocy społecznej z powodu bezrobocia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Wśród uczestników projektów z zakresu usług społecznych nie stwierdzono systematycznej nad lub </a:t>
            </a:r>
            <a:r>
              <a:rPr lang="pl-PL" sz="2000" dirty="0" err="1"/>
              <a:t>niedoreprezentacji</a:t>
            </a:r>
            <a:r>
              <a:rPr lang="pl-PL" sz="2000" dirty="0"/>
              <a:t> w porównaniu do beneficjentów środowiskowej pomocy społecznej 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CA31AB2-CFAF-5C42-8F0A-A9AADF4ED059}"/>
              </a:ext>
            </a:extLst>
          </p:cNvPr>
          <p:cNvSpPr txBox="1"/>
          <p:nvPr/>
        </p:nvSpPr>
        <p:spPr>
          <a:xfrm>
            <a:off x="157487" y="63543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355430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5B8EFE8-ED5C-0349-8964-7AF3E19A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Rozkład terytorialny uczestników projektów a Specjalne Strefy Włączenia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2060FB32-8656-9A42-B3AF-BAD555AB9E97}"/>
              </a:ext>
            </a:extLst>
          </p:cNvPr>
          <p:cNvSpPr txBox="1"/>
          <p:nvPr/>
        </p:nvSpPr>
        <p:spPr>
          <a:xfrm>
            <a:off x="7278129" y="3290201"/>
            <a:ext cx="470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Mieszkańcy gmin zaliczanych do SSW byli niedoreprezentowani wśród uczestników projektów</a:t>
            </a:r>
            <a:r>
              <a:rPr lang="pl-PL" dirty="0"/>
              <a:t>. </a:t>
            </a:r>
            <a:endParaRPr lang="pl-PL" sz="2400" dirty="0"/>
          </a:p>
        </p:txBody>
      </p:sp>
      <p:pic>
        <p:nvPicPr>
          <p:cNvPr id="5" name="Obraz 4" descr="Struktura mieszkańców województwa zachodniopomorskiego i uczestników projektów ze względu na zamieszkiwanie na terenach SSW">
            <a:extLst>
              <a:ext uri="{FF2B5EF4-FFF2-40B4-BE49-F238E27FC236}">
                <a16:creationId xmlns:a16="http://schemas.microsoft.com/office/drawing/2014/main" xmlns="" id="{9403BC6C-3205-6242-B88C-C21CA21F3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1318" y="2169459"/>
            <a:ext cx="6042211" cy="3998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0194D90-7B5D-5D40-BBAD-5C89DE60C92D}"/>
              </a:ext>
            </a:extLst>
          </p:cNvPr>
          <p:cNvSpPr txBox="1"/>
          <p:nvPr/>
        </p:nvSpPr>
        <p:spPr>
          <a:xfrm>
            <a:off x="681318" y="6300927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23270033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08514A-43B5-304C-9549-55CEF744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Aktywność lokalnych samorządów w aplikowaniu o środki w obszarze włączenia społecznego</a:t>
            </a:r>
          </a:p>
        </p:txBody>
      </p:sp>
      <p:pic>
        <p:nvPicPr>
          <p:cNvPr id="4" name="Obraz 3" descr="Odsetek gmin realizujących projekty w obszarze włączenia społecznego i w osi priorytetowej 7">
            <a:extLst>
              <a:ext uri="{FF2B5EF4-FFF2-40B4-BE49-F238E27FC236}">
                <a16:creationId xmlns:a16="http://schemas.microsoft.com/office/drawing/2014/main" xmlns="" id="{44236863-C853-674D-A4A6-6ED565B0A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61129" y="2249020"/>
            <a:ext cx="7153836" cy="391869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2C10312-8B84-D84B-ABCF-23800810FE7B}"/>
              </a:ext>
            </a:extLst>
          </p:cNvPr>
          <p:cNvSpPr txBox="1"/>
          <p:nvPr/>
        </p:nvSpPr>
        <p:spPr>
          <a:xfrm>
            <a:off x="2761129" y="627088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3099891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AAFE92-20D8-4244-8B32-8561812C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Czynniki wpływające na aktywność samorządów w aplikowaniu o środki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986E12-8EC4-484D-9AF6-AB7FF217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Niewystarczający potencjał wielu JST, w tym niewystarczająca liczba kadry</a:t>
            </a:r>
          </a:p>
          <a:p>
            <a:r>
              <a:rPr lang="pl-PL" dirty="0"/>
              <a:t>rozwiązania finansowe, zniechęcające do projektów partnerskich</a:t>
            </a:r>
          </a:p>
          <a:p>
            <a:r>
              <a:rPr lang="pl-PL" dirty="0"/>
              <a:t>wysokie wymagania wobec realizatorów projektów: złożone, zmienne i rozproszone zasady realizacji projektów</a:t>
            </a:r>
          </a:p>
          <a:p>
            <a:r>
              <a:rPr lang="pl-PL" dirty="0"/>
              <a:t>mało przyjazne dla użytkowników dokumenty i aplikacje informatyczne</a:t>
            </a:r>
          </a:p>
          <a:p>
            <a:r>
              <a:rPr lang="pl-PL" dirty="0"/>
              <a:t>niewystarczające wsparcie dla potencjalnych projektodawców</a:t>
            </a:r>
          </a:p>
          <a:p>
            <a:r>
              <a:rPr lang="pl-PL" dirty="0"/>
              <a:t>wysokie wymagania dotyczące np. grupy docelowej w projektach</a:t>
            </a:r>
          </a:p>
          <a:p>
            <a:r>
              <a:rPr lang="pl-PL" dirty="0"/>
              <a:t>obawy związane z możliwymi trudnościami w rekrutacji uczestników projektów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55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B831B5-A9D4-2343-A73C-FAFE143F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Dobra praktyka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04872AE-E0FD-AA4E-945B-DCEC50DFF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Projekty z zakresu rewitalizacji społecznej, realizowane w PI 9i (aktywna integracja)</a:t>
            </a:r>
          </a:p>
          <a:p>
            <a:r>
              <a:rPr lang="pl-PL" dirty="0"/>
              <a:t>Projekty parasolowe, wspierające małe gminy</a:t>
            </a:r>
          </a:p>
          <a:p>
            <a:r>
              <a:rPr lang="pl-PL" dirty="0"/>
              <a:t>Identyfikacja i wsparcie lokalnych animatorów i liderów</a:t>
            </a:r>
          </a:p>
          <a:p>
            <a:r>
              <a:rPr lang="pl-PL" dirty="0"/>
              <a:t>Zaangażowanie społeczności lokalnej do identyfikacji potrzeb i opracowanie pomysłów</a:t>
            </a:r>
          </a:p>
          <a:p>
            <a:r>
              <a:rPr lang="pl-PL" dirty="0"/>
              <a:t>Granty na realizację lokalnych przedsięwzięć</a:t>
            </a:r>
          </a:p>
        </p:txBody>
      </p:sp>
    </p:spTree>
    <p:extLst>
      <p:ext uri="{BB962C8B-B14F-4D97-AF65-F5344CB8AC3E}">
        <p14:creationId xmlns:p14="http://schemas.microsoft.com/office/powerpoint/2010/main" val="37863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F314C406-464E-6A4F-86DF-E0F0E639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efektów projektów w obszarze aktywnej integracji i ekonomii społecznej</a:t>
            </a:r>
          </a:p>
        </p:txBody>
      </p:sp>
    </p:spTree>
    <p:extLst>
      <p:ext uri="{BB962C8B-B14F-4D97-AF65-F5344CB8AC3E}">
        <p14:creationId xmlns:p14="http://schemas.microsoft.com/office/powerpoint/2010/main" val="844698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C8E4DF-76B6-9342-B4B0-59078E5A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pracujące po zakończeniu udziału w projekcie</a:t>
            </a:r>
          </a:p>
        </p:txBody>
      </p:sp>
      <p:pic>
        <p:nvPicPr>
          <p:cNvPr id="4" name="Obraz 3" descr="Odsetek uczestników projektów, pracujących po zakończeniu udziału w projekcie, w podziale na PI oraz status na rynku pracy przed rozpoczęciem udziału w projekcie. ">
            <a:extLst>
              <a:ext uri="{FF2B5EF4-FFF2-40B4-BE49-F238E27FC236}">
                <a16:creationId xmlns:a16="http://schemas.microsoft.com/office/drawing/2014/main" xmlns="" id="{286EE776-7F83-5A45-8E21-583106B83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902" y="2384612"/>
            <a:ext cx="5883463" cy="394446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3CE931C-1341-1441-A92B-EF7D17F48510}"/>
              </a:ext>
            </a:extLst>
          </p:cNvPr>
          <p:cNvSpPr txBox="1"/>
          <p:nvPr/>
        </p:nvSpPr>
        <p:spPr>
          <a:xfrm>
            <a:off x="7117976" y="1702803"/>
            <a:ext cx="4700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Sytuacja po zakończeniu udziału w projekcie zależy od sytuacji przed rozpoczęciem udziału w projekcie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Efekty zatrudnieniowe są wyraźnie wyższa dla uczestników indywidualnych projektów z zakresu ekonomii społecznej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Odsetek pracujących uczestników projektów w momencie badania jest niższy niż po zakończeniu projektu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769B418F-4254-6841-96E4-10C70F7C94DE}"/>
              </a:ext>
            </a:extLst>
          </p:cNvPr>
          <p:cNvSpPr txBox="1"/>
          <p:nvPr/>
        </p:nvSpPr>
        <p:spPr>
          <a:xfrm>
            <a:off x="373902" y="64928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254352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3269" y="1134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100" b="1" dirty="0"/>
              <a:t>Liczba ludności w 2019 r. w stosunku do 2004 r. w województwie zachodniopomorskim w podziale na gminy </a:t>
            </a:r>
            <a:r>
              <a:rPr lang="pl-PL" sz="3100" b="1" dirty="0" smtClean="0"/>
              <a:t>(%) (</a:t>
            </a:r>
            <a:r>
              <a:rPr lang="pl-PL" sz="3100" b="1" i="1" dirty="0" smtClean="0"/>
              <a:t>Źródło: GUS</a:t>
            </a:r>
            <a:r>
              <a:rPr lang="pl-PL" sz="3100" b="1" dirty="0" smtClean="0"/>
              <a:t>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C:\Users\Lenovo\Desktop\Mapy\mapa_GMINY_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3" y="914400"/>
            <a:ext cx="6751556" cy="5916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745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22D126-F7BC-E148-BA9F-1EC3407B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Odsetek pracujących uczestników projektów a sytuacja społeczno-demograficzna</a:t>
            </a:r>
          </a:p>
        </p:txBody>
      </p:sp>
      <p:pic>
        <p:nvPicPr>
          <p:cNvPr id="4" name="Obraz 3" descr="Odsetek uczestników projektów, pracujących w momencie badania, ze względu na wiek, poziom wykształcenia, poziom sprawności">
            <a:extLst>
              <a:ext uri="{FF2B5EF4-FFF2-40B4-BE49-F238E27FC236}">
                <a16:creationId xmlns:a16="http://schemas.microsoft.com/office/drawing/2014/main" xmlns="" id="{A8BE2F52-0CF3-B843-86BA-CED55AF7D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241175"/>
            <a:ext cx="6877445" cy="412619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A3ED956-B76A-8548-828F-16647CDDC7C6}"/>
              </a:ext>
            </a:extLst>
          </p:cNvPr>
          <p:cNvSpPr txBox="1"/>
          <p:nvPr/>
        </p:nvSpPr>
        <p:spPr>
          <a:xfrm>
            <a:off x="8677835" y="2384611"/>
            <a:ext cx="324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Po zakończeniu udziału w projekcie pracowały wyraźnie rzadziej osoby starsze, z niskim poziomem wykształcenia, z niepełnosprawnością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B4D0367-C669-1645-A615-C2E1E6CBF6F7}"/>
              </a:ext>
            </a:extLst>
          </p:cNvPr>
          <p:cNvSpPr txBox="1"/>
          <p:nvPr/>
        </p:nvSpPr>
        <p:spPr>
          <a:xfrm>
            <a:off x="838200" y="64928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42469705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742F75-686A-7E4E-88DB-D36E6FB3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Niepracujący uczestnicy projektów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6C7F8E-0FD2-1145-A83A-07620385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Wśród niepracujących uczestników projektów zdecydowana większość była bierna: 78% nie poszukiwała aktywnie pracy, 74% nie było zarejestrowanych w urzędzie pracy</a:t>
            </a:r>
          </a:p>
          <a:p>
            <a:r>
              <a:rPr lang="pl-PL" dirty="0"/>
              <a:t>Główne przyczyny braku bierności: </a:t>
            </a:r>
          </a:p>
          <a:p>
            <a:pPr lvl="1"/>
            <a:r>
              <a:rPr lang="pl-PL" dirty="0"/>
              <a:t>Zły stan zdrowia</a:t>
            </a:r>
          </a:p>
          <a:p>
            <a:pPr lvl="1"/>
            <a:r>
              <a:rPr lang="pl-PL" dirty="0"/>
              <a:t>Pobieranie świadczeń społecznych (emerytura, renta)</a:t>
            </a:r>
          </a:p>
          <a:p>
            <a:pPr lvl="1"/>
            <a:r>
              <a:rPr lang="pl-PL" dirty="0"/>
              <a:t>Brak ofert pracy</a:t>
            </a:r>
          </a:p>
          <a:p>
            <a:pPr lvl="1"/>
            <a:r>
              <a:rPr lang="pl-PL" dirty="0"/>
              <a:t>Opieka nad członkami rodziny</a:t>
            </a:r>
          </a:p>
        </p:txBody>
      </p:sp>
    </p:spTree>
    <p:extLst>
      <p:ext uri="{BB962C8B-B14F-4D97-AF65-F5344CB8AC3E}">
        <p14:creationId xmlns:p14="http://schemas.microsoft.com/office/powerpoint/2010/main" val="25474085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5386ED-24D3-2C40-9C88-31A18EE5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efekty projektów w obszarach aktywnej integracji i ekonomii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8620C4-6539-4445-8265-5E02CF8A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329" y="2434281"/>
            <a:ext cx="3865605" cy="3657600"/>
          </a:xfrm>
        </p:spPr>
        <p:txBody>
          <a:bodyPr>
            <a:normAutofit/>
          </a:bodyPr>
          <a:lstStyle/>
          <a:p>
            <a:r>
              <a:rPr lang="pl-PL" sz="2400" dirty="0"/>
              <a:t>Najczęściej uczestnicy wskazywali umiejętności zawodowe</a:t>
            </a:r>
          </a:p>
          <a:p>
            <a:r>
              <a:rPr lang="pl-PL" sz="2400" dirty="0"/>
              <a:t>Najrzadziej – poprawę sytuacji zatrudnieniowej członka rodziny</a:t>
            </a:r>
          </a:p>
          <a:p>
            <a:r>
              <a:rPr lang="pl-PL" sz="2400" dirty="0"/>
              <a:t>Wyraźnie rzadziej efekty identyfikowali uczestnicy projektów z obszaru ekonomii społecznej 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:a16="http://schemas.microsoft.com/office/drawing/2014/main" xmlns="" id="{CFFCF781-8839-A440-BAA1-6A2AA8A62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2377" y="2218853"/>
            <a:ext cx="6615952" cy="427402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8F85445-2340-D745-83C5-557BD0505431}"/>
              </a:ext>
            </a:extLst>
          </p:cNvPr>
          <p:cNvSpPr txBox="1"/>
          <p:nvPr/>
        </p:nvSpPr>
        <p:spPr>
          <a:xfrm>
            <a:off x="511664" y="64928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18962500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EB0A0B-6F80-3D46-B34A-B22A13E5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Dopasowanie projektów do potrzeb uczestników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:a16="http://schemas.microsoft.com/office/drawing/2014/main" xmlns="" id="{02215D8F-28C3-C04B-BD24-1F47FA821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3116" y="2751189"/>
            <a:ext cx="4160160" cy="299470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9C8B432-0869-5240-9DEB-807567FAE5BB}"/>
              </a:ext>
            </a:extLst>
          </p:cNvPr>
          <p:cNvSpPr txBox="1"/>
          <p:nvPr/>
        </p:nvSpPr>
        <p:spPr>
          <a:xfrm>
            <a:off x="733116" y="1717679"/>
            <a:ext cx="425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 projekty były dopasowane do potrzeb uczestników? </a:t>
            </a:r>
          </a:p>
        </p:txBody>
      </p:sp>
      <p:pic>
        <p:nvPicPr>
          <p:cNvPr id="6" name="Obraz 5" descr="Wykres obrazujący powyższe dane">
            <a:extLst>
              <a:ext uri="{FF2B5EF4-FFF2-40B4-BE49-F238E27FC236}">
                <a16:creationId xmlns:a16="http://schemas.microsoft.com/office/drawing/2014/main" xmlns="" id="{F14D3C2D-0327-4C49-8D0A-6BD9F5115D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95375" y="2751189"/>
            <a:ext cx="4490927" cy="299470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F0A8DF7-BEF9-4245-89EF-56B7EC6C7DED}"/>
              </a:ext>
            </a:extLst>
          </p:cNvPr>
          <p:cNvSpPr/>
          <p:nvPr/>
        </p:nvSpPr>
        <p:spPr>
          <a:xfrm>
            <a:off x="6395375" y="1690688"/>
            <a:ext cx="4958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Czy w podobnych projektach w przyszłości należy dodać jakieś inne rodzaje wsparcia/pomocy, których zabrakło w tym projekcie? ?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001048CD-E366-6A4D-87A0-BA2A24108C65}"/>
              </a:ext>
            </a:extLst>
          </p:cNvPr>
          <p:cNvSpPr txBox="1"/>
          <p:nvPr/>
        </p:nvSpPr>
        <p:spPr>
          <a:xfrm>
            <a:off x="733116" y="5857103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23470078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EB0A0B-6F80-3D46-B34A-B22A13E5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Jakich elementów zabrakło uczestnikom projektów?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001048CD-E366-6A4D-87A0-BA2A24108C65}"/>
              </a:ext>
            </a:extLst>
          </p:cNvPr>
          <p:cNvSpPr txBox="1"/>
          <p:nvPr/>
        </p:nvSpPr>
        <p:spPr>
          <a:xfrm>
            <a:off x="2730842" y="647833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  <p:pic>
        <p:nvPicPr>
          <p:cNvPr id="10" name="Obraz 9" descr="Wykres obrazujący powyższe dane">
            <a:extLst>
              <a:ext uri="{FF2B5EF4-FFF2-40B4-BE49-F238E27FC236}">
                <a16:creationId xmlns:a16="http://schemas.microsoft.com/office/drawing/2014/main" xmlns="" id="{DE7B1FB6-F938-BD44-A826-CC12C652B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30842" y="1768803"/>
            <a:ext cx="4501309" cy="46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21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80412F-C636-A646-8E2A-FD48BDF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czynniki wpływające na efekty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1DD052B-180B-E841-B5BC-4199BFBA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Integracja usług z zakresu integracji społecznej i aktywizacji zawodowej</a:t>
            </a:r>
          </a:p>
          <a:p>
            <a:pPr lvl="1"/>
            <a:r>
              <a:rPr lang="pl-PL" dirty="0"/>
              <a:t>Projekty wzmacniały dotychczasowe działania instytucji, pozwalając na uzupełnienie istniejących deficytów</a:t>
            </a:r>
          </a:p>
          <a:p>
            <a:r>
              <a:rPr lang="pl-PL" dirty="0"/>
              <a:t>Motywacja i postawa uczestników</a:t>
            </a:r>
          </a:p>
          <a:p>
            <a:r>
              <a:rPr lang="pl-PL" dirty="0"/>
              <a:t>Pandemia COVID-19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828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D7016B-8C5E-4541-AF79-35D716C4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projektów w obszarze aktywnej integracji i ekonomii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3DD284-F756-1B4F-8499-0A59A3D03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77% uczestników projektów uważa, że ich sytuacja byłaby gorsza bez udziału w projekcie</a:t>
            </a:r>
          </a:p>
          <a:p>
            <a:pPr lvl="1"/>
            <a:r>
              <a:rPr lang="pl-PL" dirty="0"/>
              <a:t>80% uczestników projektów w obszarze aktywnej integracji</a:t>
            </a:r>
          </a:p>
          <a:p>
            <a:pPr lvl="1"/>
            <a:r>
              <a:rPr lang="pl-PL" dirty="0"/>
              <a:t>63% uczestników projektów w obszarze ekonomii społecznej</a:t>
            </a:r>
          </a:p>
          <a:p>
            <a:r>
              <a:rPr lang="pl-PL" dirty="0"/>
              <a:t>Wpływ projektów był silniejszy w przypadku osób starszych, gorzej wykształconych</a:t>
            </a:r>
          </a:p>
        </p:txBody>
      </p:sp>
    </p:spTree>
    <p:extLst>
      <p:ext uri="{BB962C8B-B14F-4D97-AF65-F5344CB8AC3E}">
        <p14:creationId xmlns:p14="http://schemas.microsoft.com/office/powerpoint/2010/main" val="15551680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6A349B7-77FF-9A45-A6FA-5272A26C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projektów w obszarze usług społecznych</a:t>
            </a:r>
          </a:p>
        </p:txBody>
      </p:sp>
    </p:spTree>
    <p:extLst>
      <p:ext uri="{BB962C8B-B14F-4D97-AF65-F5344CB8AC3E}">
        <p14:creationId xmlns:p14="http://schemas.microsoft.com/office/powerpoint/2010/main" val="13768665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692D89B-C777-3E4E-9D12-03BD5C7A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projektów w obszarze usług społecznych</a:t>
            </a:r>
          </a:p>
        </p:txBody>
      </p:sp>
      <p:pic>
        <p:nvPicPr>
          <p:cNvPr id="6" name="Obraz 5" descr="Wykres obrazujący powyższe dane">
            <a:extLst>
              <a:ext uri="{FF2B5EF4-FFF2-40B4-BE49-F238E27FC236}">
                <a16:creationId xmlns:a16="http://schemas.microsoft.com/office/drawing/2014/main" xmlns="" id="{FC695EC5-13AF-BA49-9F70-D57951530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65117" y="1822416"/>
            <a:ext cx="6562165" cy="405204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E21D92D-C75C-BA41-BB67-96184A144828}"/>
              </a:ext>
            </a:extLst>
          </p:cNvPr>
          <p:cNvSpPr txBox="1"/>
          <p:nvPr/>
        </p:nvSpPr>
        <p:spPr>
          <a:xfrm>
            <a:off x="156034" y="6169709"/>
            <a:ext cx="987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Nota: W projektach mogły być realizowane więcej niż jeden typ usługi, dlatego też część projektów pokrywa się. Stąd zsumowane wartości przekraczają 100%</a:t>
            </a:r>
          </a:p>
          <a:p>
            <a:r>
              <a:rPr lang="pl-PL" sz="1200" i="1" dirty="0"/>
              <a:t>Źródło: Dane UM WZ</a:t>
            </a:r>
          </a:p>
          <a:p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69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76AA1E-964B-F540-8A69-87828E68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Opinie uczestników na temat efektów projektów skierowanych do rodzin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7B5D43F-145F-3E44-A82F-1C4F9A60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582" y="2285400"/>
            <a:ext cx="432280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Uczestnicy projektów wspierających rodziny biologiczne i zastępcze bardzo pozytywnie oceniają efekty projektów.</a:t>
            </a:r>
            <a:r>
              <a:rPr lang="pl-PL" dirty="0"/>
              <a:t> Najczęściej jako efekty wskazują lepsze pełnienie roli rodzica (poświęcanie więcej uwagi rodzinie, poczucie bycia lepszym rodzicem). </a:t>
            </a:r>
          </a:p>
          <a:p>
            <a:pPr marL="0" indent="0">
              <a:buNone/>
            </a:pPr>
            <a:r>
              <a:rPr lang="pl-PL" dirty="0"/>
              <a:t>Projekty miały niewielki wpływ na zmianę sytuacji finansowej rodzin.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:a16="http://schemas.microsoft.com/office/drawing/2014/main" xmlns="" id="{6B8785BC-D06A-EE4C-A522-065C78D7C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410" y="2329943"/>
            <a:ext cx="6146696" cy="384702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4EEDC8-C7D8-5F45-82F4-196CA11B6798}"/>
              </a:ext>
            </a:extLst>
          </p:cNvPr>
          <p:cNvSpPr txBox="1"/>
          <p:nvPr/>
        </p:nvSpPr>
        <p:spPr>
          <a:xfrm>
            <a:off x="684410" y="627088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1281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236" y="98503"/>
            <a:ext cx="10515600" cy="1325563"/>
          </a:xfrm>
        </p:spPr>
        <p:txBody>
          <a:bodyPr/>
          <a:lstStyle/>
          <a:p>
            <a:r>
              <a:rPr lang="pl-PL" b="1" dirty="0" smtClean="0"/>
              <a:t>Sytuacja demograficzna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4774" y="1424066"/>
            <a:ext cx="11392524" cy="53065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b="1" dirty="0" smtClean="0"/>
              <a:t>Ujemne saldo migracji regionu</a:t>
            </a:r>
            <a:r>
              <a:rPr lang="pl-PL" dirty="0" smtClean="0"/>
              <a:t>;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Emigracja </a:t>
            </a:r>
            <a:r>
              <a:rPr lang="pl-PL" b="1" dirty="0"/>
              <a:t>mieszkańców do krajów Europy Zachodniej </a:t>
            </a:r>
            <a:r>
              <a:rPr lang="pl-PL" dirty="0"/>
              <a:t>(szczególnie nasilona w latach 2004-2006, a następnie w latach 2013-2014</a:t>
            </a:r>
            <a:r>
              <a:rPr lang="pl-PL" dirty="0" smtClean="0"/>
              <a:t>);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Imigracja </a:t>
            </a:r>
            <a:r>
              <a:rPr lang="pl-PL" b="1" dirty="0"/>
              <a:t>do regionu</a:t>
            </a:r>
            <a:r>
              <a:rPr lang="pl-PL" dirty="0"/>
              <a:t>, w szczególności Ukraińców nasilona w ostatnich latach. Aktualnie w regionie zamieszkuje </a:t>
            </a:r>
            <a:r>
              <a:rPr lang="pl-PL" b="1" dirty="0"/>
              <a:t>ok. 100 tys. imigrantów</a:t>
            </a:r>
            <a:r>
              <a:rPr lang="pl-PL" dirty="0"/>
              <a:t>, z czego ok. 60 tys. w aglomeracji szczecińskiej. Wśród imigrantów zdecydowanie dominują </a:t>
            </a:r>
            <a:r>
              <a:rPr lang="pl-PL" b="1" dirty="0" smtClean="0"/>
              <a:t>Ukraińcy</a:t>
            </a:r>
            <a:r>
              <a:rPr lang="pl-PL" dirty="0" smtClean="0"/>
              <a:t>;</a:t>
            </a:r>
            <a:endParaRPr lang="pl-PL" dirty="0"/>
          </a:p>
          <a:p>
            <a:pPr>
              <a:spcAft>
                <a:spcPts val="600"/>
              </a:spcAft>
            </a:pPr>
            <a:r>
              <a:rPr lang="pl-PL" dirty="0"/>
              <a:t>Szczególnie wysoka, na tle całej Polski, jest w regionie liczba zgonów z powodu </a:t>
            </a:r>
            <a:r>
              <a:rPr lang="pl-PL" b="1" dirty="0" smtClean="0"/>
              <a:t>chorób </a:t>
            </a:r>
            <a:r>
              <a:rPr lang="pl-PL" b="1" dirty="0"/>
              <a:t>układu </a:t>
            </a:r>
            <a:r>
              <a:rPr lang="pl-PL" b="1" dirty="0" smtClean="0"/>
              <a:t>krążenia; </a:t>
            </a:r>
            <a:r>
              <a:rPr lang="pl-PL" b="1" dirty="0"/>
              <a:t>nowotworu szyjki macicy </a:t>
            </a:r>
            <a:r>
              <a:rPr lang="pl-PL" b="1" dirty="0" smtClean="0"/>
              <a:t>oraz </a:t>
            </a:r>
            <a:r>
              <a:rPr lang="pl-PL" b="1" dirty="0"/>
              <a:t>zaburzeń </a:t>
            </a:r>
            <a:r>
              <a:rPr lang="pl-PL" b="1" dirty="0" smtClean="0"/>
              <a:t>psychicznych.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146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748173-36CB-8941-A1C5-16470338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Wsparcie dla rodzin zastępczych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AB73A1-C715-2E43-9C4F-F366737DA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Projekty wypełniają ważną lukę w istniejącym systemie wsparcia rodzin zastępczych</a:t>
            </a:r>
          </a:p>
          <a:p>
            <a:r>
              <a:rPr lang="pl-PL" dirty="0"/>
              <a:t>Dużym wyzwaniem dla projektodawców jest pozyskiwanie nowych rodzin zastępczych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123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135E3D-4D47-F740-8DC0-B5A29083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pl-PL" dirty="0"/>
              <a:t>Efekty projektów w zakresie usług opiekuńczych, asystenckich i mieszkań wspomaganych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:a16="http://schemas.microsoft.com/office/drawing/2014/main" xmlns="" id="{0190BDDE-DC50-AD43-BCB9-9E3603404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12895" y="2381380"/>
            <a:ext cx="6603570" cy="375047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D6FF90C-D974-DB47-9947-808019F91E88}"/>
              </a:ext>
            </a:extLst>
          </p:cNvPr>
          <p:cNvSpPr txBox="1"/>
          <p:nvPr/>
        </p:nvSpPr>
        <p:spPr>
          <a:xfrm>
            <a:off x="2312895" y="63543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2878702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8B63EC-2549-134D-ABDC-59C6D669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projektów w zakresie mieszkań wspomaganych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F3EF2B-12CF-4940-93CA-D0E62885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Mieszkania treningowe (pobyt czasowy)</a:t>
            </a:r>
          </a:p>
          <a:p>
            <a:pPr lvl="1"/>
            <a:r>
              <a:rPr lang="pl-PL" dirty="0"/>
              <a:t>Nabycie nowych kompetencji, potrzebnych do samodzielnego życia, </a:t>
            </a:r>
          </a:p>
          <a:p>
            <a:pPr lvl="1"/>
            <a:r>
              <a:rPr lang="pl-PL" dirty="0"/>
              <a:t>Wzrost samodzielności, pewności siebie, zdolności do decydowania o swoim życiu, wzrost niezależności.</a:t>
            </a:r>
          </a:p>
          <a:p>
            <a:r>
              <a:rPr lang="pl-PL" dirty="0"/>
              <a:t>Mieszkania wspomagane (pobyt długoterminowy)</a:t>
            </a:r>
          </a:p>
          <a:p>
            <a:pPr lvl="1"/>
            <a:r>
              <a:rPr lang="pl-PL" dirty="0"/>
              <a:t>Lepsza opieka sanitarna i medyczna</a:t>
            </a:r>
          </a:p>
          <a:p>
            <a:pPr lvl="1"/>
            <a:r>
              <a:rPr lang="pl-PL" dirty="0"/>
              <a:t>Indywidualizacja wsparcia</a:t>
            </a:r>
          </a:p>
          <a:p>
            <a:pPr lvl="1"/>
            <a:r>
              <a:rPr lang="pl-PL" dirty="0"/>
              <a:t>Jakość relacji ze współmieszkańcami, opiekunami</a:t>
            </a:r>
          </a:p>
          <a:p>
            <a:pPr lvl="1"/>
            <a:r>
              <a:rPr lang="pl-PL" dirty="0"/>
              <a:t>Kontakty ze </a:t>
            </a:r>
            <a:r>
              <a:rPr lang="pl-PL" dirty="0" err="1"/>
              <a:t>społeczością</a:t>
            </a:r>
            <a:r>
              <a:rPr lang="pl-PL" dirty="0"/>
              <a:t> lokalną</a:t>
            </a:r>
          </a:p>
          <a:p>
            <a:r>
              <a:rPr lang="pl-PL" dirty="0"/>
              <a:t>Korzyści dla społeczności lokalnej</a:t>
            </a:r>
          </a:p>
          <a:p>
            <a:pPr lvl="1"/>
            <a:r>
              <a:rPr lang="pl-PL" dirty="0"/>
              <a:t>Przełamywanie stereotypów, budowanie pozytywnych postaw wobec osób z niepełnosprawnością</a:t>
            </a:r>
          </a:p>
          <a:p>
            <a:pPr lvl="1"/>
            <a:endParaRPr lang="pl-PL" dirty="0">
              <a:solidFill>
                <a:schemeClr val="bg1"/>
              </a:solidFill>
            </a:endParaRPr>
          </a:p>
          <a:p>
            <a:pPr lvl="1"/>
            <a:endParaRPr lang="pl-PL" dirty="0">
              <a:solidFill>
                <a:schemeClr val="bg1"/>
              </a:solidFill>
            </a:endParaRPr>
          </a:p>
          <a:p>
            <a:pPr lvl="1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336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FC93E5-C1A1-114B-8013-B848EED5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uczestnictwa w projektach w zakresie usług społecznych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:a16="http://schemas.microsoft.com/office/drawing/2014/main" xmlns="" id="{01B0E75B-2359-DB41-B87E-B3E329ED5C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3712" y="2306115"/>
            <a:ext cx="6584576" cy="41867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D9FB47B-DB6D-DD49-8244-27E8CC0957CA}"/>
              </a:ext>
            </a:extLst>
          </p:cNvPr>
          <p:cNvSpPr txBox="1"/>
          <p:nvPr/>
        </p:nvSpPr>
        <p:spPr>
          <a:xfrm>
            <a:off x="2730842" y="647833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10540032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E4022B-6984-FD40-8308-D92F9A9F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poprawiły dostęp do usług społecznych</a:t>
            </a:r>
          </a:p>
        </p:txBody>
      </p:sp>
      <p:pic>
        <p:nvPicPr>
          <p:cNvPr id="4" name="Symbol zastępczy zawartości 3" descr="Wykres obrazujący powyższe dane">
            <a:extLst>
              <a:ext uri="{FF2B5EF4-FFF2-40B4-BE49-F238E27FC236}">
                <a16:creationId xmlns:a16="http://schemas.microsoft.com/office/drawing/2014/main" xmlns="" id="{0AFCA1E6-CFF6-2946-81EB-8700614A2D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109" y="3033607"/>
            <a:ext cx="5151437" cy="290113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1FE25F2-5CD1-3147-8878-24A3F3F7460E}"/>
              </a:ext>
            </a:extLst>
          </p:cNvPr>
          <p:cNvSpPr txBox="1"/>
          <p:nvPr/>
        </p:nvSpPr>
        <p:spPr>
          <a:xfrm>
            <a:off x="617109" y="2147348"/>
            <a:ext cx="537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 przed udziałem w projekcie korzystał/a Pan/i z innych form wsparcia/pomocy społecznej?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7BA4DB0-11E2-FE47-A95B-D32B70C539CF}"/>
              </a:ext>
            </a:extLst>
          </p:cNvPr>
          <p:cNvSpPr txBox="1"/>
          <p:nvPr/>
        </p:nvSpPr>
        <p:spPr>
          <a:xfrm>
            <a:off x="6870357" y="2162494"/>
            <a:ext cx="4213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Poprawa dostępu do nowych usług społecznych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/>
              <a:t>Mieszkania wspomagane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/>
              <a:t>Wsparcie rodziny i pieczy zastępczej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Poprawa dostępu do istniejących usług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/>
              <a:t>Usługi opiekuńcze i asystenckie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1115E7D-7345-024F-99F8-550E8222E518}"/>
              </a:ext>
            </a:extLst>
          </p:cNvPr>
          <p:cNvSpPr txBox="1"/>
          <p:nvPr/>
        </p:nvSpPr>
        <p:spPr>
          <a:xfrm>
            <a:off x="617109" y="6009930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8789719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78D68C-5C25-6741-8558-3D7BD592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Trwałość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950A88C-F2C8-C847-8540-F8E1E910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Jedno z największych wyzwań dla projektów w obszarze usług społecznych</a:t>
            </a:r>
          </a:p>
          <a:p>
            <a:pPr lvl="1"/>
            <a:r>
              <a:rPr lang="pl-PL" dirty="0"/>
              <a:t>Zdecydowana większość uczestników deklaruje potrzebę dalszego korzystania z usług po zakończeniu udziału w projekcie</a:t>
            </a:r>
          </a:p>
          <a:p>
            <a:pPr lvl="1"/>
            <a:r>
              <a:rPr lang="pl-PL" dirty="0"/>
              <a:t>Zdecydowana większość projektodawców (88%) planuje kontynuować działania realizowane w projekcie, ale większość planuje je finansować w ramach RPO WZ</a:t>
            </a:r>
          </a:p>
          <a:p>
            <a:r>
              <a:rPr lang="pl-PL" dirty="0"/>
              <a:t>Wyzwaniem jest zapewnienie finansowania dla realizowanych usług społecznych </a:t>
            </a:r>
          </a:p>
        </p:txBody>
      </p:sp>
    </p:spTree>
    <p:extLst>
      <p:ext uri="{BB962C8B-B14F-4D97-AF65-F5344CB8AC3E}">
        <p14:creationId xmlns:p14="http://schemas.microsoft.com/office/powerpoint/2010/main" val="6047952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FE8800-3AC2-3C45-95CE-1377028C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projektów 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:a16="http://schemas.microsoft.com/office/drawing/2014/main" xmlns="" id="{17B9806D-DBC3-294F-AEEA-BD0C1CB41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0097" y="2999552"/>
            <a:ext cx="4552950" cy="2564130"/>
          </a:xfrm>
          <a:prstGeom prst="rect">
            <a:avLst/>
          </a:prstGeom>
        </p:spPr>
      </p:pic>
      <p:pic>
        <p:nvPicPr>
          <p:cNvPr id="5" name="Obraz 4" descr="Wykres obrazujący powyższe dane">
            <a:extLst>
              <a:ext uri="{FF2B5EF4-FFF2-40B4-BE49-F238E27FC236}">
                <a16:creationId xmlns:a16="http://schemas.microsoft.com/office/drawing/2014/main" xmlns="" id="{3AA640BC-7FA9-1749-9A64-52E9F9BAB5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51751" y="2999552"/>
            <a:ext cx="4180540" cy="256413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B8B0F26-1BFA-114F-85B7-8C53CD46A6CE}"/>
              </a:ext>
            </a:extLst>
          </p:cNvPr>
          <p:cNvSpPr txBox="1"/>
          <p:nvPr/>
        </p:nvSpPr>
        <p:spPr>
          <a:xfrm>
            <a:off x="741405" y="2199503"/>
            <a:ext cx="465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 takie zmiany byłyby możliwe bez udziału w projekcie?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5AA423B-501E-9E4A-859F-7AE398C4BF98}"/>
              </a:ext>
            </a:extLst>
          </p:cNvPr>
          <p:cNvSpPr txBox="1"/>
          <p:nvPr/>
        </p:nvSpPr>
        <p:spPr>
          <a:xfrm>
            <a:off x="6816199" y="2199503"/>
            <a:ext cx="489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 zrealizowaliby Państwo podobne działania, gdyby nie otrzymali Państwo wsparcia w RPO WZ?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3A2E941-A4A3-224B-A6D6-8C95505D5B67}"/>
              </a:ext>
            </a:extLst>
          </p:cNvPr>
          <p:cNvSpPr txBox="1"/>
          <p:nvPr/>
        </p:nvSpPr>
        <p:spPr>
          <a:xfrm>
            <a:off x="838200" y="574769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CATI uczestnicy projektów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26373E32-4F61-E54B-AEC4-1915C29A47BD}"/>
              </a:ext>
            </a:extLst>
          </p:cNvPr>
          <p:cNvSpPr txBox="1"/>
          <p:nvPr/>
        </p:nvSpPr>
        <p:spPr>
          <a:xfrm>
            <a:off x="7051751" y="562715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CAWI/CATI projektodawcy</a:t>
            </a:r>
          </a:p>
        </p:txBody>
      </p:sp>
    </p:spTree>
    <p:extLst>
      <p:ext uri="{BB962C8B-B14F-4D97-AF65-F5344CB8AC3E}">
        <p14:creationId xmlns:p14="http://schemas.microsoft.com/office/powerpoint/2010/main" val="9679247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F1F8E1-DB7A-1D41-BCB1-D5FE66D8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dopasowania projektów do potrzeb uczestników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7949E5-C9B2-F64C-AD4F-C1E6174EA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Trzy czwarte uczestników twierdzi, że na początku udziału w projekcie rozmawiano z nimi o ich potrzebach i oczekiwaniach. </a:t>
            </a:r>
          </a:p>
          <a:p>
            <a:r>
              <a:rPr lang="pl-PL" dirty="0"/>
              <a:t>95% spośród nich uważa, że projekt był dopasowany do ich potrzeb</a:t>
            </a:r>
          </a:p>
          <a:p>
            <a:r>
              <a:rPr lang="pl-PL" dirty="0"/>
              <a:t>34% uczestników projektów uważa, że w przyszłości warto uwzględnić w projektach dodatkowe elementy.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750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0F303F-1AA4-CD48-958E-DA59273A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Jakich elementów zabrakło w projektach według uczestników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32108B-0BEC-C54F-8F66-E7D8D050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825625"/>
            <a:ext cx="11969578" cy="48223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sz="2400" b="1" dirty="0"/>
              <a:t>w projektach dotyczących wsparcia rodziny i pieczy zastępczej:</a:t>
            </a:r>
            <a:endParaRPr lang="pl-PL" sz="2400" dirty="0"/>
          </a:p>
          <a:p>
            <a:pPr lvl="1"/>
            <a:r>
              <a:rPr lang="pl-PL" sz="1800" dirty="0"/>
              <a:t>wsparcia prawnika,</a:t>
            </a:r>
          </a:p>
          <a:p>
            <a:pPr lvl="1"/>
            <a:r>
              <a:rPr lang="pl-PL" sz="1800" dirty="0"/>
              <a:t>większej ilości wsparcia dla dzieci (terapeutycznych, socjoterapeutycznych, psychologicznych, integracyjnych, wsparcia w wejściu na rynek pracy),</a:t>
            </a:r>
          </a:p>
          <a:p>
            <a:pPr lvl="1"/>
            <a:r>
              <a:rPr lang="pl-PL" sz="1800" dirty="0"/>
              <a:t>wsparcia dla pozostałych członków rodzin,</a:t>
            </a:r>
          </a:p>
          <a:p>
            <a:pPr lvl="1"/>
            <a:r>
              <a:rPr lang="pl-PL" sz="1800" dirty="0"/>
              <a:t>więcej wsparcia w radzeniu sobie z trudnościami wychowawczymi, </a:t>
            </a:r>
          </a:p>
          <a:p>
            <a:pPr lvl="1"/>
            <a:r>
              <a:rPr lang="pl-PL" sz="1800" dirty="0"/>
              <a:t>więcej wsparcia w kwestiach praktycznych, radzeniu sobie z trudnymi sytuacjami,</a:t>
            </a:r>
          </a:p>
          <a:p>
            <a:pPr lvl="1"/>
            <a:r>
              <a:rPr lang="pl-PL" sz="1800" dirty="0"/>
              <a:t>doradztwa indywidualnego, dopasowanego do potrzeb uczestników, </a:t>
            </a:r>
          </a:p>
          <a:p>
            <a:pPr lvl="1"/>
            <a:r>
              <a:rPr lang="pl-PL" sz="1800" dirty="0"/>
              <a:t>wsparcia psychologicznego. </a:t>
            </a:r>
          </a:p>
          <a:p>
            <a:pPr lvl="0"/>
            <a:r>
              <a:rPr lang="pl-PL" sz="2400" b="1" dirty="0"/>
              <a:t>w projektach z zakresu usług opiekuńczych, asystenckich i mieszkań wspomaganych:</a:t>
            </a:r>
            <a:endParaRPr lang="pl-PL" sz="2400" dirty="0"/>
          </a:p>
          <a:p>
            <a:pPr lvl="1"/>
            <a:r>
              <a:rPr lang="pl-PL" sz="1800" dirty="0"/>
              <a:t>wsparcia psychologicznego, </a:t>
            </a:r>
          </a:p>
          <a:p>
            <a:pPr lvl="1"/>
            <a:r>
              <a:rPr lang="pl-PL" sz="1800" dirty="0"/>
              <a:t>świadczenia zdrowotnego, poprawy dostępu do usług medycznych (np. transport, umówienie wizyt)</a:t>
            </a:r>
          </a:p>
          <a:p>
            <a:pPr lvl="1"/>
            <a:r>
              <a:rPr lang="pl-PL" sz="1800" dirty="0"/>
              <a:t>integracji uczestników projektów, </a:t>
            </a:r>
          </a:p>
          <a:p>
            <a:pPr lvl="1"/>
            <a:r>
              <a:rPr lang="pl-PL" sz="1800" dirty="0"/>
              <a:t>wsparcia w załatwianiu spraw bytowych (mieszkania, wsparcia finansowego),</a:t>
            </a:r>
          </a:p>
          <a:p>
            <a:pPr lvl="1"/>
            <a:r>
              <a:rPr lang="pl-PL" sz="1800" dirty="0"/>
              <a:t>rehabilitacji osób z niepełnosprawnością,</a:t>
            </a:r>
          </a:p>
          <a:p>
            <a:pPr lvl="1"/>
            <a:r>
              <a:rPr lang="pl-PL" sz="1800" dirty="0"/>
              <a:t>dłuższego wsparcia, wsparcia po zakończeniu realizacji projektów. 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98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0DCA28-BF59-C448-A0DF-98998358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Realizacja projektów przez ROPS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B3A300-3959-3C40-A4FB-C93D294B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Wobec niewielkiej aktywności lokalnych samorządów, Samorząd Województwa podjął się realizacji projektów w obszarach zdiagnozowanych jako deficytowe</a:t>
            </a:r>
          </a:p>
          <a:p>
            <a:r>
              <a:rPr lang="pl-PL" dirty="0"/>
              <a:t>Realizacja projektów ROPS budziła czasami negatywne opinie</a:t>
            </a:r>
          </a:p>
          <a:p>
            <a:pPr lvl="1"/>
            <a:r>
              <a:rPr lang="pl-PL" dirty="0"/>
              <a:t>Konkurencja dla mniejszych podmiotów</a:t>
            </a:r>
          </a:p>
          <a:p>
            <a:pPr lvl="1"/>
            <a:r>
              <a:rPr lang="pl-PL" dirty="0"/>
              <a:t>Wchodzenie w zadania lokalnych samorządów</a:t>
            </a:r>
          </a:p>
          <a:p>
            <a:r>
              <a:rPr lang="pl-PL" dirty="0"/>
              <a:t>ROPS w kolejnych projektach kładł coraz mniejszy nacisk na świadczenie bezpośrednie usług, a większy na tworzenie sieci, wspieranie kadry, upowszechnianie nowych modeli działania</a:t>
            </a:r>
          </a:p>
          <a:p>
            <a:pPr lvl="1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7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Sytuacja materialna mieszkańców i ubóstwo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W analizowanym okresie (2004-2019) nastąpił znaczący </a:t>
            </a:r>
            <a:r>
              <a:rPr lang="pl-PL" b="1" dirty="0"/>
              <a:t>wzrost zamożności </a:t>
            </a:r>
            <a:r>
              <a:rPr lang="pl-PL" b="1" dirty="0" smtClean="0"/>
              <a:t>społeczeństwa</a:t>
            </a:r>
            <a:r>
              <a:rPr lang="pl-PL" b="1" dirty="0"/>
              <a:t> </a:t>
            </a:r>
            <a:r>
              <a:rPr lang="pl-PL" dirty="0" smtClean="0"/>
              <a:t>(wzrost wydatków gospodarstw domowych o 80% przy wzroście cen o 37% = wzrost konsumpcji);</a:t>
            </a:r>
          </a:p>
          <a:p>
            <a:pPr>
              <a:spcAft>
                <a:spcPts val="600"/>
              </a:spcAft>
            </a:pPr>
            <a:r>
              <a:rPr lang="pl-PL" dirty="0"/>
              <a:t>Na tle kraju sytuacja materialna zachodniopomorskich gospodarstw domowych w regionie jest </a:t>
            </a:r>
            <a:r>
              <a:rPr lang="pl-PL" dirty="0" smtClean="0"/>
              <a:t>przeciętna;</a:t>
            </a:r>
          </a:p>
          <a:p>
            <a:pPr>
              <a:spcAft>
                <a:spcPts val="600"/>
              </a:spcAft>
            </a:pPr>
            <a:r>
              <a:rPr lang="pl-PL" b="1" dirty="0" smtClean="0"/>
              <a:t>Znaczący </a:t>
            </a:r>
            <a:r>
              <a:rPr lang="pl-PL" b="1" dirty="0"/>
              <a:t>wzrost</a:t>
            </a:r>
            <a:r>
              <a:rPr lang="pl-PL" dirty="0"/>
              <a:t> udziału w dochodach ogółem gospodarstw domowych </a:t>
            </a:r>
            <a:r>
              <a:rPr lang="pl-PL" b="1" dirty="0"/>
              <a:t>dochodów z pracy najemnej</a:t>
            </a:r>
            <a:r>
              <a:rPr lang="pl-PL" dirty="0"/>
              <a:t> (z 43,9% do 51,5%)</a:t>
            </a:r>
            <a:r>
              <a:rPr lang="pl-PL" b="1" dirty="0"/>
              <a:t> </a:t>
            </a:r>
            <a:r>
              <a:rPr lang="pl-PL" dirty="0"/>
              <a:t>przy równoczesnym niewielkim wzroście udziału dochodów ze świadczeń </a:t>
            </a:r>
            <a:r>
              <a:rPr lang="pl-PL" dirty="0" smtClean="0"/>
              <a:t>społecznych. </a:t>
            </a: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40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3B7359-B099-7D4F-89A2-A330624C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efektów projektów w obszarze rewitalizacji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3FC045E-0D43-EB4E-8041-923337D7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Założenia odnoście wsparcia procesów rewitalizacyjnych były sformułowane w sposób właściwy, jednak nie zostały do końca zrealizowane w fazie wdrażania projektów. </a:t>
            </a:r>
          </a:p>
          <a:p>
            <a:r>
              <a:rPr lang="pl-PL" dirty="0"/>
              <a:t>Potrzeba silniejszej koordynacji między działaniami EFS i EFRR. </a:t>
            </a:r>
          </a:p>
          <a:p>
            <a:r>
              <a:rPr lang="pl-PL" dirty="0"/>
              <a:t>Działania rewitalizacyjne miały wpływ na szeroko pojętą jakość przestrzeni publicznych oraz komfort życia mieszkańców. </a:t>
            </a:r>
          </a:p>
          <a:p>
            <a:r>
              <a:rPr lang="pl-PL" dirty="0"/>
              <a:t>Na szersze efekty o charakterze społecznym należy poczekać do czasu zakończenia się projektów EFS </a:t>
            </a:r>
          </a:p>
          <a:p>
            <a:r>
              <a:rPr lang="pl-PL" dirty="0"/>
              <a:t>Warto podjąć działania monitoringowe na poziomie poszczególnych beneficjentów odnośnie ich planów uzupełniania interwencji EFRR działaniami z EF</a:t>
            </a:r>
          </a:p>
          <a:p>
            <a:r>
              <a:rPr lang="pl-PL" dirty="0"/>
              <a:t>Warto kontynuować wsparcie w zakresie budowy potencjału instytucjonalnego gmin w obszarze rewitalizacji i rozszerzyć ja na innych interesariuszy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89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37964" cy="2387600"/>
          </a:xfrm>
        </p:spPr>
        <p:txBody>
          <a:bodyPr>
            <a:normAutofit/>
          </a:bodyPr>
          <a:lstStyle/>
          <a:p>
            <a:r>
              <a:rPr lang="pl-PL" b="1" dirty="0" smtClean="0"/>
              <a:t>Rekomendacje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Rekomendacje - imigranci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l-PL" sz="3200" dirty="0"/>
              <a:t>Opracowanie regionalnej polityki migracyjnej, zorientowanej na zwiększenie napływu imigrantów,</a:t>
            </a:r>
          </a:p>
          <a:p>
            <a:pPr lvl="0"/>
            <a:r>
              <a:rPr lang="pl-PL" sz="3200" dirty="0"/>
              <a:t>Stworzenie punktów porad prawnych i społecznych dla imigrantów,</a:t>
            </a:r>
          </a:p>
          <a:p>
            <a:pPr lvl="0"/>
            <a:r>
              <a:rPr lang="pl-PL" sz="3200" dirty="0"/>
              <a:t>Przygotowanie przedszkoli i szkół do pracy z dziećmi imigrantów i ich rodzicami,</a:t>
            </a:r>
          </a:p>
          <a:p>
            <a:pPr lvl="0"/>
            <a:r>
              <a:rPr lang="pl-PL" sz="3200" dirty="0"/>
              <a:t>Stworzenie oferty kursów języka polskiego dla imigrantów,</a:t>
            </a:r>
          </a:p>
          <a:p>
            <a:pPr lvl="0"/>
            <a:r>
              <a:rPr lang="pl-PL" sz="3200" dirty="0"/>
              <a:t>Realizacja w RPO WZ projektów nastawionych na integrację </a:t>
            </a:r>
            <a:r>
              <a:rPr lang="pl-PL" sz="3200" dirty="0" smtClean="0"/>
              <a:t>imigrantów.</a:t>
            </a:r>
            <a:endParaRPr lang="pl-PL" sz="3200" dirty="0"/>
          </a:p>
          <a:p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029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Rekomendacje – rynek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Zwiększanie dostępu do usług opiekuńczych dla dzieci do lat 3,</a:t>
            </a:r>
          </a:p>
          <a:p>
            <a:pPr lvl="0"/>
            <a:r>
              <a:rPr lang="pl-PL" dirty="0"/>
              <a:t>Zwiększanie dostępu do usług opiekuńczych dla osób zależnych (starszych, z niepełnosprawnością),</a:t>
            </a:r>
          </a:p>
          <a:p>
            <a:pPr lvl="0"/>
            <a:r>
              <a:rPr lang="pl-PL" dirty="0"/>
              <a:t>Promocja zdrowego stylu życia wśród osób starszych,</a:t>
            </a:r>
          </a:p>
          <a:p>
            <a:pPr lvl="0"/>
            <a:r>
              <a:rPr lang="pl-PL" dirty="0"/>
              <a:t>Promowanie w RPO WZ projektów międzysektorowych, realizowanych przez partnerstwa,</a:t>
            </a:r>
          </a:p>
          <a:p>
            <a:pPr lvl="0"/>
            <a:r>
              <a:rPr lang="pl-PL" dirty="0"/>
              <a:t>Ograniczenie alokacji na projekty RPO WZ z zakresu ekonomii </a:t>
            </a:r>
            <a:r>
              <a:rPr lang="pl-PL" dirty="0" smtClean="0"/>
              <a:t>społecznej.</a:t>
            </a:r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272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5745" y="365125"/>
            <a:ext cx="10758055" cy="1325563"/>
          </a:xfrm>
        </p:spPr>
        <p:txBody>
          <a:bodyPr/>
          <a:lstStyle/>
          <a:p>
            <a:r>
              <a:rPr lang="pl-PL" b="1" dirty="0" smtClean="0"/>
              <a:t>Rekomendacje – osoby z niepełnosprawnością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dirty="0"/>
              <a:t>Finansowanie z EFS większej liczby projektów RPO WZ kierowanych przede wszystkim do osób z niepełnosprawnością (co jest uzależnione od ostatecznych zapisów linii demarkacyjnej),</a:t>
            </a:r>
          </a:p>
          <a:p>
            <a:pPr lvl="0"/>
            <a:r>
              <a:rPr lang="pl-PL" sz="3200" dirty="0"/>
              <a:t>Doradztwo dla pracodawców jak zwiększać zatrudnienie osób z niepełnosprawnością, jak korzystać z dofinansowań PFRON,</a:t>
            </a:r>
          </a:p>
          <a:p>
            <a:pPr lvl="0"/>
            <a:r>
              <a:rPr lang="pl-PL" sz="3200" dirty="0"/>
              <a:t>Finansowanie przez samorząd województwa w ramach RPO WZ premii motywacyjnej dla WTZ, ZAZ i ŚDS za skuteczną aktywizację zawodową osób z </a:t>
            </a:r>
            <a:r>
              <a:rPr lang="pl-PL" sz="3200" dirty="0" smtClean="0"/>
              <a:t>niepełnosprawnością.</a:t>
            </a:r>
            <a:endParaRPr lang="pl-PL" sz="3200" dirty="0"/>
          </a:p>
          <a:p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85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Rekomendacje – usługi społeczne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Dofinansowanie przez samorząd województwa w ramach RPO WZ usług dla dzieci (przedszkola; zajęcia pozalekcyjne),</a:t>
            </a:r>
          </a:p>
          <a:p>
            <a:pPr lvl="0"/>
            <a:r>
              <a:rPr lang="pl-PL" dirty="0"/>
              <a:t>Dofinansowanie ze środków samorządu województwa w ramach RPO WZ usług opiekuńczych świadczonych lokalnie (środowiskowych),</a:t>
            </a:r>
          </a:p>
          <a:p>
            <a:pPr lvl="0"/>
            <a:r>
              <a:rPr lang="pl-PL" dirty="0"/>
              <a:t>Rozwój opieki </a:t>
            </a:r>
            <a:r>
              <a:rPr lang="pl-PL" dirty="0" err="1"/>
              <a:t>wytchnieniowej</a:t>
            </a:r>
            <a:r>
              <a:rPr lang="pl-PL" dirty="0"/>
              <a:t> dla osób niesamodzielnych i ich rodzin,</a:t>
            </a:r>
          </a:p>
          <a:p>
            <a:pPr lvl="0"/>
            <a:r>
              <a:rPr lang="pl-PL" dirty="0"/>
              <a:t>Wsparcie opiekunów rodzinnych osób niesamodzielnych (opieka </a:t>
            </a:r>
            <a:r>
              <a:rPr lang="pl-PL" dirty="0" err="1"/>
              <a:t>wytchnieniowa</a:t>
            </a:r>
            <a:r>
              <a:rPr lang="pl-PL" dirty="0"/>
              <a:t>, wsparcie psychologiczne, szkolenia),</a:t>
            </a:r>
          </a:p>
          <a:p>
            <a:pPr lvl="0"/>
            <a:r>
              <a:rPr lang="pl-PL" dirty="0"/>
              <a:t>Rozwój mieszkalnictwa wspomaganego dla osób niesamodzielnych jako alternatywy dla placówek typu </a:t>
            </a:r>
            <a:r>
              <a:rPr lang="pl-PL" dirty="0" smtClean="0"/>
              <a:t>DPS.</a:t>
            </a:r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86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Rekomendacje - zdrowie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l-PL" sz="4100" dirty="0"/>
              <a:t>Realizacja regionalnych programów profilaktyki zdrowotnej, w tym w zakresie zdrowia prokreacyjnego,</a:t>
            </a:r>
          </a:p>
          <a:p>
            <a:pPr lvl="0"/>
            <a:r>
              <a:rPr lang="pl-PL" sz="4100" dirty="0"/>
              <a:t>Silniejsza koncentracja wsparcia w ramach RPO WZ 2021-2027 na opiece zdrowotnej,</a:t>
            </a:r>
          </a:p>
          <a:p>
            <a:pPr lvl="0"/>
            <a:r>
              <a:rPr lang="pl-PL" sz="4100" dirty="0"/>
              <a:t>Zwiększenie inwestycji w profilaktykę uzależnień oraz profilaktykę zdrowia psychicznego wśród dzieci i młodzieży oraz osób starszych,</a:t>
            </a:r>
          </a:p>
          <a:p>
            <a:pPr lvl="0"/>
            <a:r>
              <a:rPr lang="pl-PL" sz="4100" dirty="0"/>
              <a:t>Podjęcie działań na rzecz wsparcia członków rodzin osób chorujących psychicznie (np. w postaci indywidualnego doradztwa, grup wsparcia),</a:t>
            </a:r>
          </a:p>
          <a:p>
            <a:pPr lvl="0"/>
            <a:r>
              <a:rPr lang="pl-PL" sz="4100" dirty="0"/>
              <a:t>Wsparcie aktywności społecznej osób starszych np. w postaci </a:t>
            </a:r>
            <a:r>
              <a:rPr lang="pl-PL" sz="4100" dirty="0" smtClean="0"/>
              <a:t>wolontariatu.</a:t>
            </a:r>
            <a:endParaRPr lang="pl-PL" sz="4100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484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Rekomendacje – rodzina i piecza zastępcza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/>
              <a:t>Zintensyfikowanie wsparcia dla rodzin w zakresie pełnienia funkcji opiekuńczo-wychowawczej (np. warsztaty rodzicielskie; wyjazdowe „turnusy aktywizacji/wzmacniania rodzin”),</a:t>
            </a:r>
          </a:p>
          <a:p>
            <a:pPr lvl="0"/>
            <a:r>
              <a:rPr lang="pl-PL" dirty="0"/>
              <a:t>Prowadzenie edukacji dotyczącej różnych rodzajów przemocy; szkolenia dla osób zaangażowanych w system pomocy ofiarom przemocy domowej; zwiększenie dostępności wsparcia dla ofiar przemocy domowej; szkolenia/wsparcie dla rodziców wzmacniające kompetencje w zakresie wychowania bez przemocy,</a:t>
            </a:r>
          </a:p>
          <a:p>
            <a:pPr lvl="0"/>
            <a:r>
              <a:rPr lang="pl-PL" dirty="0"/>
              <a:t>Intensywne wsparcie ze strony Województwa Zachodniopomorskiego dla powiatów w zakresie organizacji rodzinnej pieczy zastępczej, w tym w szczególności pozyskiwania kandydatów na zawodowe rodziny zastępcze (wsparcie finansowe, wsparcie eksperckie w zakresie promocji i rekrutacji zawodowych rodzin zastępczych</a:t>
            </a:r>
            <a:r>
              <a:rPr lang="pl-PL" dirty="0" smtClean="0"/>
              <a:t>).</a:t>
            </a:r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221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144" y="0"/>
            <a:ext cx="10515600" cy="1325563"/>
          </a:xfrm>
        </p:spPr>
        <p:txBody>
          <a:bodyPr/>
          <a:lstStyle/>
          <a:p>
            <a:r>
              <a:rPr lang="pl-PL" b="1" dirty="0" smtClean="0"/>
              <a:t>Rekomendacje – wsparcie dla JST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81" y="1482436"/>
            <a:ext cx="11817927" cy="5597237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/>
              <a:t>Wsparcie eksperckie dla gmin i powiatów w zakresie projektowania usług społecznych (tak, by były dopasowane do potrzeb społeczności lokalnej),</a:t>
            </a:r>
          </a:p>
          <a:p>
            <a:pPr lvl="0"/>
            <a:r>
              <a:rPr lang="pl-PL" dirty="0"/>
              <a:t>Wsparcie eksperckie dla gmin i powiatów w zakresie promocji usług społecznych i rozwoju systemu informacji o dostępnym wsparciu,</a:t>
            </a:r>
          </a:p>
          <a:p>
            <a:pPr lvl="0"/>
            <a:r>
              <a:rPr lang="pl-PL" dirty="0"/>
              <a:t>Wsparcie eksperckie dla gmin i powiatów w zakresie prowadzenia monitoringu/ewaluacji działań realizowanych w obszarze polityki społecznej,</a:t>
            </a:r>
          </a:p>
          <a:p>
            <a:pPr lvl="0"/>
            <a:r>
              <a:rPr lang="pl-PL" dirty="0"/>
              <a:t>Wykorzystanie potencjału politycznego Marszałka Województwa Zachodniopomorskiego dla nadania przez włodarzy lokalnych „priorytetu politycznego” dla realizacji działań w obszarze włączenia społecznego,</a:t>
            </a:r>
          </a:p>
          <a:p>
            <a:pPr lvl="0"/>
            <a:r>
              <a:rPr lang="pl-PL" dirty="0"/>
              <a:t>Wsparcie Województwa Zachodniopomorskiego dla samorządów lokalnych oraz podmiotów – wykonawców usług społecznych w postaci podnoszenia umiejętności twardych i miękkich pracowników; informowania o nowych rozwiązaniach w pomocy społecznej i wsparcie w zakresie ich wdrożenia; wsparcie dla osób kierujących instytucjami w zakresie </a:t>
            </a:r>
            <a:r>
              <a:rPr lang="pl-PL" dirty="0" smtClean="0"/>
              <a:t>zarządzania.</a:t>
            </a:r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14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Rekomendacje - rewitalizacja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527" y="1825625"/>
            <a:ext cx="11845637" cy="4893830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Utrzymanie wymogu powiązania w RPO WZ projektów infrastrukturalnych z działaniami o charakterze społecznym, służącym poprawie jakości życia mieszkańców oraz ograniczaniu ryzyka ubóstwa i wykluczenia społecznego,</a:t>
            </a:r>
          </a:p>
          <a:p>
            <a:pPr lvl="0"/>
            <a:r>
              <a:rPr lang="pl-PL" dirty="0"/>
              <a:t>Utrzymanie finansowej alokacji na działania rewitalizacyjne przynajmniej na poziomie zbliżonym do obecnego,</a:t>
            </a:r>
          </a:p>
          <a:p>
            <a:pPr lvl="0"/>
            <a:r>
              <a:rPr lang="pl-PL" dirty="0"/>
              <a:t>Kontynuacja wsparcia rewitalizacji w Specjalnej Strefie Włączenia obejmującego działania aktywizujące mieszkańców,</a:t>
            </a:r>
          </a:p>
          <a:p>
            <a:pPr lvl="0"/>
            <a:r>
              <a:rPr lang="pl-PL" dirty="0"/>
              <a:t>Zachęty dla podmiotów innych niż JST (szczególnie inwestorów prywatnych), aby częściej włączały się w realizację programów rewitalizacji,</a:t>
            </a:r>
          </a:p>
          <a:p>
            <a:pPr lvl="0"/>
            <a:r>
              <a:rPr lang="pl-PL" dirty="0"/>
              <a:t>Stworzenie regionalnego forum podmiotów odpowiedzialnych za programowanie i wdrażanie rewitalizacji.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44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5646</Words>
  <Application>Microsoft Office PowerPoint</Application>
  <PresentationFormat>Niestandardowy</PresentationFormat>
  <Paragraphs>586</Paragraphs>
  <Slides>100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100</vt:i4>
      </vt:variant>
    </vt:vector>
  </HeadingPairs>
  <TitlesOfParts>
    <vt:vector size="101" baseType="lpstr">
      <vt:lpstr>Motyw pakietu Office</vt:lpstr>
      <vt:lpstr>Ocena wpływu RPO WZ 2014-2020 w zakresie włączenia społecznego w regionie</vt:lpstr>
      <vt:lpstr>Cele badania</vt:lpstr>
      <vt:lpstr>Metodologia badania</vt:lpstr>
      <vt:lpstr>Diagnoza społeczna województwa zachodniopomorskiego</vt:lpstr>
      <vt:lpstr>Sytuacja demograficzna</vt:lpstr>
      <vt:lpstr>Sytuacja demograficzna</vt:lpstr>
      <vt:lpstr>Liczba ludności w 2019 r. w stosunku do 2004 r. w województwie zachodniopomorskim w podziale na gminy (%) (Źródło: GUS) </vt:lpstr>
      <vt:lpstr>Sytuacja demograficzna</vt:lpstr>
      <vt:lpstr>Sytuacja materialna mieszkańców i ubóstwo</vt:lpstr>
      <vt:lpstr>Sytuacja materialna mieszkańców i ubóstwo</vt:lpstr>
      <vt:lpstr>Sytuacja mieszkaniowa</vt:lpstr>
      <vt:lpstr>Rynek pracy</vt:lpstr>
      <vt:lpstr>Udział w populacji mieszkańców regionu w wieku 15 lat i więcej osób pracujących, bezrobotnych i biernych zawodowo w latach 2004-2019/2020 [%] </vt:lpstr>
      <vt:lpstr>Rynek pracy</vt:lpstr>
      <vt:lpstr>Rynek pracy</vt:lpstr>
      <vt:lpstr>Udział zarejestrowanych bezrobotnych w ludności w 2019 r. w podziale na gminy (%)</vt:lpstr>
      <vt:lpstr>Więzi społeczne, zaufanie społeczne, wartości istotne dla mieszkańców</vt:lpstr>
      <vt:lpstr>Więzi społeczne, zaufanie społeczne, wartości istotne dla mieszkańców</vt:lpstr>
      <vt:lpstr>Więzi społeczne, zaufanie społeczne, wartości istotne dla mieszkańców</vt:lpstr>
      <vt:lpstr>Jakość życia x Mieszkańcy regionu są generalnie zadowoleni z poszczególnych aspektów życia</vt:lpstr>
      <vt:lpstr>Jakość życia i Proszę ocenić, czy w związku z epidemią koronawirusa COVID-19...</vt:lpstr>
      <vt:lpstr>Jakość życia</vt:lpstr>
      <vt:lpstr>Aktywność społeczna mieszkańców</vt:lpstr>
      <vt:lpstr>Specyfika społeczna i zróżnicowanie wewnętrzne regionu </vt:lpstr>
      <vt:lpstr>Hierarchia problemów społecznych</vt:lpstr>
      <vt:lpstr>Hierarchia problemów społecznych</vt:lpstr>
      <vt:lpstr>Hierarchia problemów społecznych</vt:lpstr>
      <vt:lpstr>Osoby z niepełnosprawnością</vt:lpstr>
      <vt:lpstr>Imigranci</vt:lpstr>
      <vt:lpstr>Osoby doświadczające przemocy w rodzinie</vt:lpstr>
      <vt:lpstr>Osoby doświadczające zaburzeń psychicznych</vt:lpstr>
      <vt:lpstr>Rodziny przeżywające trudności w pełnieniu funkcji opiekuńczo-wychowawczej i piecza zastępcza </vt:lpstr>
      <vt:lpstr>Osoby uzależnione</vt:lpstr>
      <vt:lpstr>Osoby opuszczające placówki penitencjarne</vt:lpstr>
      <vt:lpstr>Osoby bezdomne i doświadczające wykluczenia mieszkaniowego</vt:lpstr>
      <vt:lpstr>Prognozy społeczne do 2030 r.</vt:lpstr>
      <vt:lpstr>Niewielki wzrost skali problemu ubóstwa. </vt:lpstr>
      <vt:lpstr>Stopniowy wzrost zarówno dochodów, jak i wydatków w gospodarstwach domowych </vt:lpstr>
      <vt:lpstr>Wzrost liczby osób korzystających ze środowiskowej pomocy społecznej i wzrost ich udziału w liczbie ludności ogółem.</vt:lpstr>
      <vt:lpstr>Dalsze zmniejszenie się komunalnego zasobu mieszkaniowego.</vt:lpstr>
      <vt:lpstr>Osoby/rodziny doświadczające problemu niepełnosprawności/długotrwałej i ciężkiej choroby stanowić będą coraz istotniejszą kategorię klientów pomocy społecznej. </vt:lpstr>
      <vt:lpstr>Dalsze pogarszanie się stanu zdrowia psychicznego mieszkańców  </vt:lpstr>
      <vt:lpstr>Dalsze rozwarstwianie się stanu zdrowia w poszczególnych klasach społecznych – poprawa stanu zdrowia fizycznego społeczeństwa w przypadku klasy wyższej i średniej, natomiast pogorszenia – w przypadku klasy niższej.  </vt:lpstr>
      <vt:lpstr>Zwiększenie napływu dzieci do pieczy zastępczej.</vt:lpstr>
      <vt:lpstr>Zwiększenie się ujawnionych przypadków przemocy w rodzinie, w tym w szczególności przemocy psychicznej  </vt:lpstr>
      <vt:lpstr>Dalszy wzrost poziomu aktywności zawodowej, w tym osób starszych </vt:lpstr>
      <vt:lpstr>Dalszy wzrost poziomu aktywności zawodowej, w tym osób z niepełnosprawnością </vt:lpstr>
      <vt:lpstr>Dalszy wzrost poziomu aktywności zawodowej, w tym kobiet </vt:lpstr>
      <vt:lpstr>Dalszy spadek poziomu bezrobocia</vt:lpstr>
      <vt:lpstr>Utrzymanie się dynamicznego wzrostu wynagrodzeń </vt:lpstr>
      <vt:lpstr>Dynamiczny wzrost liczby migrantów z zagranicy, w tym osób migrujących na stałe </vt:lpstr>
      <vt:lpstr>Regionalny system polityki społecznej</vt:lpstr>
      <vt:lpstr>Funkcjonowanie lokalnych systemów pomocy społecznej </vt:lpstr>
      <vt:lpstr>Usługi społeczne </vt:lpstr>
      <vt:lpstr>Usługi społeczne </vt:lpstr>
      <vt:lpstr>Usługi społeczne </vt:lpstr>
      <vt:lpstr>Usługi społeczne</vt:lpstr>
      <vt:lpstr>Deinstytucjonalizacja usług społecznych</vt:lpstr>
      <vt:lpstr>Oczekiwania instytucji pomocy społecznej w stosunku do Samorządu Województwa</vt:lpstr>
      <vt:lpstr>Ocena wpływu RPO WZ na poziom włączenia społecznego</vt:lpstr>
      <vt:lpstr>Zakres ewaluacji </vt:lpstr>
      <vt:lpstr>Zmiany alokacji w obszarze włączenia społecznego</vt:lpstr>
      <vt:lpstr>Rozkład terytorialny uczestników wsparcia</vt:lpstr>
      <vt:lpstr>Rozkład terytorialny uczestników projektów a Specjalne Strefy Włączenia</vt:lpstr>
      <vt:lpstr>Aktywność lokalnych samorządów w aplikowaniu o środki w obszarze włączenia społecznego</vt:lpstr>
      <vt:lpstr>Czynniki wpływające na aktywność samorządów w aplikowaniu o środki</vt:lpstr>
      <vt:lpstr>Dobra praktyka</vt:lpstr>
      <vt:lpstr>Ocena efektów projektów w obszarze aktywnej integracji i ekonomii społecznej</vt:lpstr>
      <vt:lpstr>Osoby pracujące po zakończeniu udziału w projekcie</vt:lpstr>
      <vt:lpstr>Odsetek pracujących uczestników projektów a sytuacja społeczno-demograficzna</vt:lpstr>
      <vt:lpstr>Niepracujący uczestnicy projektów </vt:lpstr>
      <vt:lpstr>Inne efekty projektów w obszarach aktywnej integracji i ekonomii społecznej</vt:lpstr>
      <vt:lpstr>Dopasowanie projektów do potrzeb uczestników</vt:lpstr>
      <vt:lpstr>Jakich elementów zabrakło uczestnikom projektów?</vt:lpstr>
      <vt:lpstr>Inne czynniki wpływające na efekty projektów</vt:lpstr>
      <vt:lpstr>Wpływ projektów w obszarze aktywnej integracji i ekonomii społecznej</vt:lpstr>
      <vt:lpstr>Ocena projektów w obszarze usług społecznych</vt:lpstr>
      <vt:lpstr>Typy projektów w obszarze usług społecznych</vt:lpstr>
      <vt:lpstr>Opinie uczestników na temat efektów projektów skierowanych do rodzin</vt:lpstr>
      <vt:lpstr>Wsparcie dla rodzin zastępczych</vt:lpstr>
      <vt:lpstr>Efekty projektów w zakresie usług opiekuńczych, asystenckich i mieszkań wspomaganych</vt:lpstr>
      <vt:lpstr>Efekty projektów w zakresie mieszkań wspomaganych</vt:lpstr>
      <vt:lpstr>Efekty uczestnictwa w projektach w zakresie usług społecznych</vt:lpstr>
      <vt:lpstr>Projekty poprawiły dostęp do usług społecznych</vt:lpstr>
      <vt:lpstr>Trwałość projektów</vt:lpstr>
      <vt:lpstr>Wpływ projektów </vt:lpstr>
      <vt:lpstr>Ocena dopasowania projektów do potrzeb uczestników</vt:lpstr>
      <vt:lpstr>Jakich elementów zabrakło w projektach według uczestników </vt:lpstr>
      <vt:lpstr>Realizacja projektów przez ROPS</vt:lpstr>
      <vt:lpstr>Ocena efektów projektów w obszarze rewitalizacji</vt:lpstr>
      <vt:lpstr>Rekomendacje</vt:lpstr>
      <vt:lpstr>Rekomendacje - imigranci</vt:lpstr>
      <vt:lpstr>Rekomendacje – rynek pracy</vt:lpstr>
      <vt:lpstr>Rekomendacje – osoby z niepełnosprawnością</vt:lpstr>
      <vt:lpstr>Rekomendacje – usługi społeczne</vt:lpstr>
      <vt:lpstr>Rekomendacje - zdrowie</vt:lpstr>
      <vt:lpstr>Rekomendacje – rodzina i piecza zastępcza</vt:lpstr>
      <vt:lpstr>Rekomendacje – wsparcie dla JST</vt:lpstr>
      <vt:lpstr>Rekomendacje - rewitalizacja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wpływu RPO WZ 2014-2020 w zakresie włączenia społecznego w regionie</dc:title>
  <dc:creator>Lenovo</dc:creator>
  <cp:lastModifiedBy>mlemke</cp:lastModifiedBy>
  <cp:revision>67</cp:revision>
  <dcterms:created xsi:type="dcterms:W3CDTF">2021-07-14T13:43:06Z</dcterms:created>
  <dcterms:modified xsi:type="dcterms:W3CDTF">2021-07-16T05:10:33Z</dcterms:modified>
</cp:coreProperties>
</file>